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3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1" y="685798"/>
            <a:ext cx="9387252" cy="5963195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Организация проведения учебного </a:t>
            </a:r>
            <a:r>
              <a:rPr lang="ru-RU" b="1" dirty="0" smtClean="0">
                <a:solidFill>
                  <a:schemeClr val="bg1"/>
                </a:solidFill>
              </a:rPr>
              <a:t>занятия по учебным дисциплинам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общеобразовательного и профессионального </a:t>
            </a:r>
            <a:r>
              <a:rPr lang="ru-RU" b="1" dirty="0">
                <a:solidFill>
                  <a:schemeClr val="bg1"/>
                </a:solidFill>
              </a:rPr>
              <a:t>цикла 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48098" y="147079"/>
            <a:ext cx="6400800" cy="1947333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693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1841864"/>
            <a:ext cx="10575971" cy="4152536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>
                <a:solidFill>
                  <a:schemeClr val="bg1"/>
                </a:solidFill>
              </a:rPr>
              <a:t>9. </a:t>
            </a:r>
            <a:r>
              <a:rPr lang="ru-RU" sz="3200" b="1" i="1" dirty="0" smtClean="0">
                <a:solidFill>
                  <a:schemeClr val="bg1"/>
                </a:solidFill>
              </a:rPr>
              <a:t>Рефлексия (Подведение </a:t>
            </a:r>
            <a:r>
              <a:rPr lang="ru-RU" sz="3200" b="1" i="1" dirty="0">
                <a:solidFill>
                  <a:schemeClr val="bg1"/>
                </a:solidFill>
              </a:rPr>
              <a:t>итогов </a:t>
            </a:r>
            <a:r>
              <a:rPr lang="ru-RU" sz="3200" b="1" i="1" dirty="0" smtClean="0">
                <a:solidFill>
                  <a:schemeClr val="bg1"/>
                </a:solidFill>
              </a:rPr>
              <a:t>занятия)</a:t>
            </a:r>
            <a:br>
              <a:rPr lang="ru-RU" sz="3200" b="1" i="1" dirty="0" smtClean="0">
                <a:solidFill>
                  <a:schemeClr val="bg1"/>
                </a:solidFill>
              </a:rPr>
            </a:br>
            <a:r>
              <a:rPr lang="ru-RU" sz="3200" b="1" dirty="0">
                <a:solidFill>
                  <a:schemeClr val="bg1"/>
                </a:solidFill>
              </a:rPr>
              <a:t/>
            </a:r>
            <a:br>
              <a:rPr lang="ru-RU" sz="3200" b="1" dirty="0">
                <a:solidFill>
                  <a:schemeClr val="bg1"/>
                </a:solidFill>
              </a:rPr>
            </a:br>
            <a:r>
              <a:rPr lang="ru-RU" sz="3200" b="1" dirty="0">
                <a:solidFill>
                  <a:schemeClr val="bg1"/>
                </a:solidFill>
              </a:rPr>
              <a:t>цель:</a:t>
            </a:r>
            <a:r>
              <a:rPr lang="ru-RU" sz="3200" dirty="0">
                <a:solidFill>
                  <a:schemeClr val="bg1"/>
                </a:solidFill>
              </a:rPr>
              <a:t> Дать анализ и оценку успешности достижения цели и наметить перспективу последующей работы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685800"/>
            <a:ext cx="10236337" cy="1312817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b="1" dirty="0"/>
              <a:t>Структурные элементы учебного занятия: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806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1750424"/>
            <a:ext cx="10771914" cy="4243976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chemeClr val="bg1"/>
                </a:solidFill>
              </a:rPr>
              <a:t>10. Информация </a:t>
            </a:r>
            <a:r>
              <a:rPr lang="ru-RU" sz="3200" b="1" i="1" dirty="0">
                <a:solidFill>
                  <a:schemeClr val="bg1"/>
                </a:solidFill>
              </a:rPr>
              <a:t>о домашнем задании, инструктаж по его </a:t>
            </a:r>
            <a:r>
              <a:rPr lang="ru-RU" sz="3200" b="1" i="1" dirty="0" smtClean="0">
                <a:solidFill>
                  <a:schemeClr val="bg1"/>
                </a:solidFill>
              </a:rPr>
              <a:t>выполнению</a:t>
            </a:r>
            <a:r>
              <a:rPr lang="ru-RU" sz="3200" b="1" dirty="0" smtClean="0">
                <a:solidFill>
                  <a:schemeClr val="bg1"/>
                </a:solidFill>
              </a:rPr>
              <a:t/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3200" dirty="0">
                <a:solidFill>
                  <a:schemeClr val="bg1"/>
                </a:solidFill>
              </a:rPr>
              <a:t/>
            </a:r>
            <a:br>
              <a:rPr lang="ru-RU" sz="3200" dirty="0">
                <a:solidFill>
                  <a:schemeClr val="bg1"/>
                </a:solidFill>
              </a:rPr>
            </a:br>
            <a:r>
              <a:rPr lang="ru-RU" sz="3200" b="1" dirty="0">
                <a:solidFill>
                  <a:schemeClr val="bg1"/>
                </a:solidFill>
              </a:rPr>
              <a:t>цель: </a:t>
            </a:r>
            <a:r>
              <a:rPr lang="ru-RU" sz="3200" dirty="0">
                <a:solidFill>
                  <a:schemeClr val="bg1"/>
                </a:solidFill>
              </a:rPr>
              <a:t>Обеспечение понимания цели, содержания и способов выполнения домашнего задания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685801"/>
            <a:ext cx="10366965" cy="1352006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b="1" dirty="0"/>
              <a:t>Структурные элементы учебного занятия: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972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1894113"/>
            <a:ext cx="10967857" cy="461119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</a:rPr>
              <a:t>комбинированный, или смешанный урок </a:t>
            </a:r>
            <a:r>
              <a:rPr lang="ru-RU" sz="2800" dirty="0" smtClean="0">
                <a:solidFill>
                  <a:schemeClr val="bg1"/>
                </a:solidFill>
              </a:rPr>
              <a:t/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/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b="1" i="1" dirty="0" smtClean="0">
                <a:solidFill>
                  <a:schemeClr val="bg1"/>
                </a:solidFill>
              </a:rPr>
              <a:t>вид </a:t>
            </a:r>
            <a:r>
              <a:rPr lang="ru-RU" sz="2800" b="1" i="1" dirty="0">
                <a:solidFill>
                  <a:schemeClr val="bg1"/>
                </a:solidFill>
              </a:rPr>
              <a:t>урока: </a:t>
            </a:r>
            <a:r>
              <a:rPr lang="ru-RU" sz="2800" dirty="0" smtClean="0">
                <a:solidFill>
                  <a:schemeClr val="bg1"/>
                </a:solidFill>
              </a:rPr>
              <a:t/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практикум</a:t>
            </a:r>
            <a:r>
              <a:rPr lang="ru-RU" sz="2800" dirty="0">
                <a:solidFill>
                  <a:schemeClr val="bg1"/>
                </a:solidFill>
              </a:rPr>
              <a:t>, конференция, семинар, контрольная </a:t>
            </a:r>
            <a:r>
              <a:rPr lang="ru-RU" sz="2800" dirty="0" smtClean="0">
                <a:solidFill>
                  <a:schemeClr val="bg1"/>
                </a:solidFill>
              </a:rPr>
              <a:t>работа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 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b="1" i="1" dirty="0" smtClean="0">
                <a:solidFill>
                  <a:schemeClr val="bg1"/>
                </a:solidFill>
              </a:rPr>
              <a:t>Цель </a:t>
            </a:r>
            <a:r>
              <a:rPr lang="ru-RU" sz="2800" b="1" i="1" dirty="0">
                <a:solidFill>
                  <a:schemeClr val="bg1"/>
                </a:solidFill>
              </a:rPr>
              <a:t>урока: </a:t>
            </a:r>
            <a:r>
              <a:rPr lang="ru-RU" sz="2800" b="1" i="1" dirty="0" smtClean="0">
                <a:solidFill>
                  <a:schemeClr val="bg1"/>
                </a:solidFill>
              </a:rPr>
              <a:t/>
            </a:r>
            <a:br>
              <a:rPr lang="ru-RU" sz="2800" b="1" i="1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выработка </a:t>
            </a:r>
            <a:r>
              <a:rPr lang="ru-RU" sz="2800" dirty="0">
                <a:solidFill>
                  <a:schemeClr val="bg1"/>
                </a:solidFill>
              </a:rPr>
              <a:t>умений самостоятельного применения знаний в комплексе и перенос их в новые условия.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685801"/>
            <a:ext cx="10680474" cy="93399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 smtClean="0"/>
              <a:t>Типы учебных занятий: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68654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1489166"/>
            <a:ext cx="10693537" cy="4820194"/>
          </a:xfrm>
        </p:spPr>
        <p:txBody>
          <a:bodyPr>
            <a:normAutofit fontScale="90000"/>
          </a:bodyPr>
          <a:lstStyle/>
          <a:p>
            <a:pPr marL="0" indent="0" algn="ctr"/>
            <a:r>
              <a:rPr lang="ru-RU" sz="3100" b="1" dirty="0">
                <a:solidFill>
                  <a:schemeClr val="bg1"/>
                </a:solidFill>
              </a:rPr>
              <a:t>УРОК УСВОЕНИЯ НОВЫХ ЗНАНИЙ</a:t>
            </a:r>
            <a:br>
              <a:rPr lang="ru-RU" sz="3100" b="1" dirty="0">
                <a:solidFill>
                  <a:schemeClr val="bg1"/>
                </a:solidFill>
              </a:rPr>
            </a:br>
            <a:r>
              <a:rPr lang="ru-RU" sz="3100" dirty="0">
                <a:solidFill>
                  <a:schemeClr val="bg1"/>
                </a:solidFill>
              </a:rPr>
              <a:t/>
            </a:r>
            <a:br>
              <a:rPr lang="ru-RU" sz="3100" dirty="0">
                <a:solidFill>
                  <a:schemeClr val="bg1"/>
                </a:solidFill>
              </a:rPr>
            </a:br>
            <a:r>
              <a:rPr lang="ru-RU" sz="2700" b="1" i="1" dirty="0">
                <a:solidFill>
                  <a:schemeClr val="bg1"/>
                </a:solidFill>
              </a:rPr>
              <a:t>ВИД УРОКА: </a:t>
            </a:r>
            <a:br>
              <a:rPr lang="ru-RU" sz="2700" b="1" i="1" dirty="0">
                <a:solidFill>
                  <a:schemeClr val="bg1"/>
                </a:solidFill>
              </a:rPr>
            </a:br>
            <a:r>
              <a:rPr lang="ru-RU" sz="2700" dirty="0">
                <a:solidFill>
                  <a:schemeClr val="bg1"/>
                </a:solidFill>
              </a:rPr>
              <a:t>ЛЕКЦИЯ, УРОК С ЭЛЕМЕНТАМИ БЕСЕДЫ, ЛЕКЦИЯ С ЭЛЕМЕНТАМИ ПРЕЗЕНТАЦИИ, УРОК КОНФЕРЕНЦИЯ, ЭКСКУРСИЯ, ИССЛЕДОВАТЕЛЬСКАЯ РАБОТА, УРОК С ИСПОЛЬЗОВАНИЕМ УЧЕБНОГО </a:t>
            </a:r>
            <a:r>
              <a:rPr lang="ru-RU" sz="2700" dirty="0" smtClean="0">
                <a:solidFill>
                  <a:schemeClr val="bg1"/>
                </a:solidFill>
              </a:rPr>
              <a:t>КИНОФИЛЬМА</a:t>
            </a:r>
            <a:r>
              <a:rPr lang="ru-RU" sz="2700" dirty="0">
                <a:solidFill>
                  <a:schemeClr val="bg1"/>
                </a:solidFill>
              </a:rPr>
              <a:t/>
            </a:r>
            <a:br>
              <a:rPr lang="ru-RU" sz="2700" dirty="0">
                <a:solidFill>
                  <a:schemeClr val="bg1"/>
                </a:solidFill>
              </a:rPr>
            </a:br>
            <a:r>
              <a:rPr lang="ru-RU" sz="2700" dirty="0">
                <a:solidFill>
                  <a:schemeClr val="bg1"/>
                </a:solidFill>
              </a:rPr>
              <a:t/>
            </a:r>
            <a:br>
              <a:rPr lang="ru-RU" sz="2700" dirty="0">
                <a:solidFill>
                  <a:schemeClr val="bg1"/>
                </a:solidFill>
              </a:rPr>
            </a:br>
            <a:r>
              <a:rPr lang="ru-RU" sz="2700" b="1" i="1" dirty="0">
                <a:solidFill>
                  <a:schemeClr val="bg1"/>
                </a:solidFill>
              </a:rPr>
              <a:t>ЦЕЛЬ УРОКА</a:t>
            </a:r>
            <a:r>
              <a:rPr lang="ru-RU" sz="2700" b="1" i="1" dirty="0" smtClean="0">
                <a:solidFill>
                  <a:schemeClr val="bg1"/>
                </a:solidFill>
              </a:rPr>
              <a:t>:</a:t>
            </a:r>
            <a:br>
              <a:rPr lang="ru-RU" sz="2700" b="1" i="1" dirty="0" smtClean="0">
                <a:solidFill>
                  <a:schemeClr val="bg1"/>
                </a:solidFill>
              </a:rPr>
            </a:br>
            <a:r>
              <a:rPr lang="ru-RU" sz="2700" dirty="0" smtClean="0">
                <a:solidFill>
                  <a:schemeClr val="bg1"/>
                </a:solidFill>
              </a:rPr>
              <a:t>ОРГАНИЗАЦИЯ </a:t>
            </a:r>
            <a:r>
              <a:rPr lang="ru-RU" sz="2700" dirty="0">
                <a:solidFill>
                  <a:schemeClr val="bg1"/>
                </a:solidFill>
              </a:rPr>
              <a:t>РАБОТЫ ПО УСВОЕНИЮ ОБУЧАЮЩИМИСЯ ПОНЯТИЙ, НАУЧНЫХ ФАКТОВ, ПРЕДУСМОТРЕННЫХ УЧЕБНОЙ </a:t>
            </a:r>
            <a:r>
              <a:rPr lang="ru-RU" sz="2700" dirty="0" smtClean="0">
                <a:solidFill>
                  <a:schemeClr val="bg1"/>
                </a:solidFill>
              </a:rPr>
              <a:t>ПРОГРАММОЙ</a:t>
            </a:r>
            <a:r>
              <a:rPr lang="ru-RU" sz="2700" dirty="0">
                <a:solidFill>
                  <a:schemeClr val="bg1"/>
                </a:solidFill>
              </a:rPr>
              <a:t/>
            </a:r>
            <a:br>
              <a:rPr lang="ru-RU" sz="2700" dirty="0">
                <a:solidFill>
                  <a:schemeClr val="bg1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685801"/>
            <a:ext cx="11020108" cy="973182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b="1" dirty="0"/>
              <a:t>Типы учебных занятий: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29048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1097280"/>
            <a:ext cx="10902542" cy="489712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</a:rPr>
              <a:t>Урок закрепления знаний </a:t>
            </a:r>
            <a:r>
              <a:rPr lang="ru-RU" sz="2800" dirty="0" smtClean="0">
                <a:solidFill>
                  <a:schemeClr val="bg1"/>
                </a:solidFill>
              </a:rPr>
              <a:t/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b="1" i="1" dirty="0">
                <a:solidFill>
                  <a:schemeClr val="bg1"/>
                </a:solidFill>
              </a:rPr>
              <a:t>Вид урока: </a:t>
            </a:r>
            <a:r>
              <a:rPr lang="ru-RU" sz="2400" b="1" i="1" dirty="0" smtClean="0">
                <a:solidFill>
                  <a:schemeClr val="bg1"/>
                </a:solidFill>
              </a:rPr>
              <a:t/>
            </a:r>
            <a:br>
              <a:rPr lang="ru-RU" sz="2400" b="1" i="1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практикум</a:t>
            </a:r>
            <a:r>
              <a:rPr lang="ru-RU" sz="2400" dirty="0">
                <a:solidFill>
                  <a:schemeClr val="bg1"/>
                </a:solidFill>
              </a:rPr>
              <a:t>, экскурсия, лабораторная работа, урок дискуссия, урок самостоятельных работ, урок - лабораторная работа, урок практических работ, урок-экскурсия, семинар, урок - деловая или ролевая игра; урок-сочинение; </a:t>
            </a:r>
            <a:r>
              <a:rPr lang="ru-RU" sz="2400" dirty="0" smtClean="0">
                <a:solidFill>
                  <a:schemeClr val="bg1"/>
                </a:solidFill>
              </a:rPr>
              <a:t>урок-диалог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b="1" i="1" dirty="0">
                <a:solidFill>
                  <a:schemeClr val="bg1"/>
                </a:solidFill>
              </a:rPr>
              <a:t>Цель урока: </a:t>
            </a:r>
            <a:r>
              <a:rPr lang="ru-RU" sz="2400" b="1" i="1" dirty="0" smtClean="0">
                <a:solidFill>
                  <a:schemeClr val="bg1"/>
                </a:solidFill>
              </a:rPr>
              <a:t/>
            </a:r>
            <a:br>
              <a:rPr lang="ru-RU" sz="2400" b="1" i="1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вторичное </a:t>
            </a:r>
            <a:r>
              <a:rPr lang="ru-RU" sz="2400" dirty="0">
                <a:solidFill>
                  <a:schemeClr val="bg1"/>
                </a:solidFill>
              </a:rPr>
              <a:t>закрепление усвоенных знаний, выработка умений и навыков по их </a:t>
            </a:r>
            <a:r>
              <a:rPr lang="ru-RU" sz="2400" dirty="0" smtClean="0">
                <a:solidFill>
                  <a:schemeClr val="bg1"/>
                </a:solidFill>
              </a:rPr>
              <a:t>применению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287383"/>
            <a:ext cx="10510657" cy="1175657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 smtClean="0"/>
              <a:t>      </a:t>
            </a:r>
            <a:r>
              <a:rPr lang="ru-RU" sz="3200" b="1" dirty="0" smtClean="0"/>
              <a:t>Типы </a:t>
            </a:r>
            <a:r>
              <a:rPr lang="ru-RU" sz="3200" b="1" dirty="0"/>
              <a:t>учебных занятий:</a:t>
            </a:r>
          </a:p>
          <a:p>
            <a:pPr marL="0" indent="0">
              <a:buNone/>
            </a:pPr>
            <a:endParaRPr lang="ru-RU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13648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1528354"/>
            <a:ext cx="10837229" cy="4466045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</a:rPr>
              <a:t>Урок обобщения и систематизации </a:t>
            </a:r>
            <a:r>
              <a:rPr lang="ru-RU" sz="2800" b="1" dirty="0" smtClean="0">
                <a:solidFill>
                  <a:schemeClr val="bg1"/>
                </a:solidFill>
              </a:rPr>
              <a:t>знаний</a:t>
            </a: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b="1" i="1" dirty="0">
                <a:solidFill>
                  <a:schemeClr val="bg1"/>
                </a:solidFill>
              </a:rPr>
              <a:t>Вид урока: </a:t>
            </a:r>
            <a:r>
              <a:rPr lang="ru-RU" sz="2400" b="1" i="1" dirty="0" smtClean="0">
                <a:solidFill>
                  <a:schemeClr val="bg1"/>
                </a:solidFill>
              </a:rPr>
              <a:t/>
            </a:r>
            <a:br>
              <a:rPr lang="ru-RU" sz="2400" b="1" i="1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семинар, дискуссия</a:t>
            </a:r>
            <a:r>
              <a:rPr lang="ru-RU" sz="2400" dirty="0">
                <a:solidFill>
                  <a:schemeClr val="bg1"/>
                </a:solidFill>
              </a:rPr>
              <a:t>, повторительно-обобщающий урок; диспут; </a:t>
            </a:r>
            <a:r>
              <a:rPr lang="ru-RU" sz="2400" dirty="0" smtClean="0">
                <a:solidFill>
                  <a:schemeClr val="bg1"/>
                </a:solidFill>
              </a:rPr>
              <a:t>викторина; конференция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b="1" i="1" dirty="0">
                <a:solidFill>
                  <a:schemeClr val="bg1"/>
                </a:solidFill>
              </a:rPr>
              <a:t>цель урока: </a:t>
            </a:r>
            <a:r>
              <a:rPr lang="ru-RU" sz="2400" b="1" i="1" dirty="0" smtClean="0">
                <a:solidFill>
                  <a:schemeClr val="bg1"/>
                </a:solidFill>
              </a:rPr>
              <a:t/>
            </a:r>
            <a:br>
              <a:rPr lang="ru-RU" sz="2400" b="1" i="1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обобщение знаний </a:t>
            </a:r>
            <a:r>
              <a:rPr lang="ru-RU" sz="2400" dirty="0">
                <a:solidFill>
                  <a:schemeClr val="bg1"/>
                </a:solidFill>
              </a:rPr>
              <a:t>обучающихся в систему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685801"/>
            <a:ext cx="10837229" cy="1077686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b="1" dirty="0" smtClean="0"/>
              <a:t>Типы </a:t>
            </a:r>
            <a:r>
              <a:rPr lang="ru-RU" sz="3200" b="1" dirty="0"/>
              <a:t>учебных занятий: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869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8531" y="1224642"/>
            <a:ext cx="10027331" cy="464892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</a:rPr>
              <a:t>Урок контроля и коррекции знаний </a:t>
            </a:r>
            <a:r>
              <a:rPr lang="ru-RU" sz="2800" b="1" dirty="0" smtClean="0">
                <a:solidFill>
                  <a:schemeClr val="bg1"/>
                </a:solidFill>
              </a:rPr>
              <a:t/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/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400" b="1" i="1" dirty="0">
                <a:solidFill>
                  <a:schemeClr val="bg1"/>
                </a:solidFill>
              </a:rPr>
              <a:t>вид урока</a:t>
            </a:r>
            <a:r>
              <a:rPr lang="ru-RU" sz="2400" b="1" i="1" dirty="0" smtClean="0">
                <a:solidFill>
                  <a:schemeClr val="bg1"/>
                </a:solidFill>
              </a:rPr>
              <a:t>:</a:t>
            </a:r>
            <a:br>
              <a:rPr lang="ru-RU" sz="2400" b="1" i="1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 контрольная работа</a:t>
            </a:r>
            <a:r>
              <a:rPr lang="ru-RU" sz="2400" dirty="0">
                <a:solidFill>
                  <a:schemeClr val="bg1"/>
                </a:solidFill>
              </a:rPr>
              <a:t>, устная форма проверки (фронтальный, индивидуальный и групповой опрос), </a:t>
            </a:r>
            <a:r>
              <a:rPr lang="ru-RU" sz="2400" dirty="0" smtClean="0">
                <a:solidFill>
                  <a:schemeClr val="bg1"/>
                </a:solidFill>
              </a:rPr>
              <a:t>защита </a:t>
            </a:r>
            <a:r>
              <a:rPr lang="ru-RU" sz="2400" dirty="0">
                <a:solidFill>
                  <a:schemeClr val="bg1"/>
                </a:solidFill>
              </a:rPr>
              <a:t>творческих работ</a:t>
            </a:r>
            <a:r>
              <a:rPr lang="ru-RU" sz="2400" dirty="0" smtClean="0">
                <a:solidFill>
                  <a:schemeClr val="bg1"/>
                </a:solidFill>
              </a:rPr>
              <a:t>, собеседование 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>
                <a:solidFill>
                  <a:schemeClr val="bg1"/>
                </a:solidFill>
              </a:rPr>
              <a:t/>
            </a:r>
            <a:br>
              <a:rPr lang="ru-RU" sz="2400" dirty="0">
                <a:solidFill>
                  <a:schemeClr val="bg1"/>
                </a:solidFill>
              </a:rPr>
            </a:br>
            <a:r>
              <a:rPr lang="ru-RU" sz="2400" b="1" i="1" dirty="0" smtClean="0">
                <a:solidFill>
                  <a:schemeClr val="bg1"/>
                </a:solidFill>
              </a:rPr>
              <a:t>Цель </a:t>
            </a:r>
            <a:r>
              <a:rPr lang="ru-RU" sz="2400" b="1" i="1" dirty="0">
                <a:solidFill>
                  <a:schemeClr val="bg1"/>
                </a:solidFill>
              </a:rPr>
              <a:t>урока: </a:t>
            </a:r>
            <a:r>
              <a:rPr lang="ru-RU" sz="2400" b="1" i="1" dirty="0" smtClean="0">
                <a:solidFill>
                  <a:schemeClr val="bg1"/>
                </a:solidFill>
              </a:rPr>
              <a:t/>
            </a:r>
            <a:br>
              <a:rPr lang="ru-RU" sz="2400" b="1" i="1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определить </a:t>
            </a:r>
            <a:r>
              <a:rPr lang="ru-RU" sz="2400" dirty="0">
                <a:solidFill>
                  <a:schemeClr val="bg1"/>
                </a:solidFill>
              </a:rPr>
              <a:t>уровень </a:t>
            </a:r>
            <a:r>
              <a:rPr lang="ru-RU" sz="2400" dirty="0" smtClean="0">
                <a:solidFill>
                  <a:schemeClr val="bg1"/>
                </a:solidFill>
              </a:rPr>
              <a:t>знаний обучающихся </a:t>
            </a:r>
            <a:r>
              <a:rPr lang="ru-RU" sz="2400" dirty="0">
                <a:solidFill>
                  <a:schemeClr val="bg1"/>
                </a:solidFill>
              </a:rPr>
              <a:t>и выявить качество их знаний, провести рефлексию собственной </a:t>
            </a:r>
            <a:r>
              <a:rPr lang="ru-RU" sz="2400" dirty="0" smtClean="0">
                <a:solidFill>
                  <a:schemeClr val="bg1"/>
                </a:solidFill>
              </a:rPr>
              <a:t>деятельности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9525" y="685800"/>
            <a:ext cx="10771915" cy="1077685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b="1" dirty="0"/>
              <a:t>Типы учебных занятий: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749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1567544"/>
            <a:ext cx="10745788" cy="442685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326573"/>
            <a:ext cx="10745788" cy="103196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 smtClean="0"/>
              <a:t>Формы организации обучения:</a:t>
            </a:r>
            <a:endParaRPr lang="ru-RU" sz="3200" b="1" dirty="0"/>
          </a:p>
        </p:txBody>
      </p:sp>
      <p:sp>
        <p:nvSpPr>
          <p:cNvPr id="4" name="Овал 3"/>
          <p:cNvSpPr/>
          <p:nvPr/>
        </p:nvSpPr>
        <p:spPr>
          <a:xfrm>
            <a:off x="298857" y="1358539"/>
            <a:ext cx="5710057" cy="13520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</a:rPr>
              <a:t>Индивидуальная</a:t>
            </a:r>
          </a:p>
        </p:txBody>
      </p:sp>
      <p:sp>
        <p:nvSpPr>
          <p:cNvPr id="5" name="Овал 4"/>
          <p:cNvSpPr/>
          <p:nvPr/>
        </p:nvSpPr>
        <p:spPr>
          <a:xfrm>
            <a:off x="6086497" y="2219963"/>
            <a:ext cx="5136176" cy="1335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 smtClean="0">
              <a:solidFill>
                <a:schemeClr val="tx1"/>
              </a:solidFill>
            </a:endParaRPr>
          </a:p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Парная</a:t>
            </a:r>
            <a:r>
              <a:rPr lang="ru-RU" sz="3600" dirty="0">
                <a:solidFill>
                  <a:schemeClr val="tx1"/>
                </a:solidFill>
              </a:rPr>
              <a:t/>
            </a:r>
            <a:br>
              <a:rPr lang="ru-RU" sz="3600" dirty="0">
                <a:solidFill>
                  <a:schemeClr val="tx1"/>
                </a:solidFill>
              </a:rPr>
            </a:b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00102" y="3555276"/>
            <a:ext cx="5561510" cy="1403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 smtClean="0">
              <a:solidFill>
                <a:schemeClr val="tx1"/>
              </a:solidFill>
            </a:endParaRPr>
          </a:p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Групповая</a:t>
            </a:r>
            <a:r>
              <a:rPr lang="ru-RU" sz="3600" dirty="0">
                <a:solidFill>
                  <a:schemeClr val="tx1"/>
                </a:solidFill>
              </a:rPr>
              <a:t/>
            </a:r>
            <a:br>
              <a:rPr lang="ru-RU" sz="3600" dirty="0">
                <a:solidFill>
                  <a:schemeClr val="tx1"/>
                </a:solidFill>
              </a:rPr>
            </a:b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361612" y="4890589"/>
            <a:ext cx="4963885" cy="13128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Фронтальная</a:t>
            </a:r>
            <a:endParaRPr lang="ru-RU" sz="3600" dirty="0">
              <a:solidFill>
                <a:schemeClr val="tx1"/>
              </a:solidFill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024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1907177"/>
            <a:ext cx="10837229" cy="4087223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chemeClr val="bg1"/>
                </a:solidFill>
              </a:rPr>
              <a:t>1. Организация </a:t>
            </a:r>
            <a:r>
              <a:rPr lang="ru-RU" sz="3200" b="1" i="1" dirty="0">
                <a:solidFill>
                  <a:schemeClr val="bg1"/>
                </a:solidFill>
              </a:rPr>
              <a:t>начала </a:t>
            </a:r>
            <a:r>
              <a:rPr lang="ru-RU" sz="3200" b="1" i="1" dirty="0" smtClean="0">
                <a:solidFill>
                  <a:schemeClr val="bg1"/>
                </a:solidFill>
              </a:rPr>
              <a:t>занятия</a:t>
            </a:r>
            <a:br>
              <a:rPr lang="ru-RU" sz="3200" b="1" i="1" dirty="0" smtClean="0">
                <a:solidFill>
                  <a:schemeClr val="bg1"/>
                </a:solidFill>
              </a:rPr>
            </a:br>
            <a:r>
              <a:rPr lang="ru-RU" sz="3200" b="1" dirty="0">
                <a:solidFill>
                  <a:schemeClr val="bg1"/>
                </a:solidFill>
              </a:rPr>
              <a:t/>
            </a:r>
            <a:br>
              <a:rPr lang="ru-RU" sz="3200" b="1" dirty="0">
                <a:solidFill>
                  <a:schemeClr val="bg1"/>
                </a:solidFill>
              </a:rPr>
            </a:br>
            <a:r>
              <a:rPr lang="ru-RU" sz="3200" b="1" dirty="0" smtClean="0">
                <a:solidFill>
                  <a:schemeClr val="bg1"/>
                </a:solidFill>
              </a:rPr>
              <a:t>Цель: </a:t>
            </a:r>
            <a:r>
              <a:rPr lang="ru-RU" sz="3200" dirty="0" smtClean="0">
                <a:solidFill>
                  <a:schemeClr val="bg1"/>
                </a:solidFill>
              </a:rPr>
              <a:t>создание </a:t>
            </a:r>
            <a:r>
              <a:rPr lang="ru-RU" sz="3200" dirty="0">
                <a:solidFill>
                  <a:schemeClr val="bg1"/>
                </a:solidFill>
              </a:rPr>
              <a:t>психологического настроя на учебную деятельность и активизация внимания</a:t>
            </a:r>
            <a:br>
              <a:rPr lang="ru-RU" sz="3200" dirty="0">
                <a:solidFill>
                  <a:schemeClr val="bg1"/>
                </a:solidFill>
              </a:rPr>
            </a:b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685800"/>
            <a:ext cx="10497594" cy="154794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 smtClean="0"/>
              <a:t>Структурные элементы учебного занятия:</a:t>
            </a:r>
          </a:p>
        </p:txBody>
      </p:sp>
    </p:spTree>
    <p:extLst>
      <p:ext uri="{BB962C8B-B14F-4D97-AF65-F5344CB8AC3E}">
        <p14:creationId xmlns:p14="http://schemas.microsoft.com/office/powerpoint/2010/main" val="117965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1632857"/>
            <a:ext cx="10915605" cy="4583611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chemeClr val="bg1"/>
                </a:solidFill>
              </a:rPr>
              <a:t>2. Проверка выполнения домашнего задания</a:t>
            </a:r>
            <a:r>
              <a:rPr lang="ru-RU" sz="3200" dirty="0" smtClean="0">
                <a:solidFill>
                  <a:schemeClr val="bg1"/>
                </a:solidFill>
              </a:rPr>
              <a:t/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/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b="1" dirty="0" smtClean="0">
                <a:solidFill>
                  <a:schemeClr val="bg1"/>
                </a:solidFill>
              </a:rPr>
              <a:t>цель: </a:t>
            </a:r>
            <a:r>
              <a:rPr lang="ru-RU" sz="3200" dirty="0" smtClean="0">
                <a:solidFill>
                  <a:schemeClr val="bg1"/>
                </a:solidFill>
              </a:rPr>
              <a:t>установление правильности выполнения домашнего задания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685800"/>
            <a:ext cx="10340839" cy="1561011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b="1" dirty="0"/>
              <a:t>Структурные элементы учебного занятия: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95062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1724297"/>
            <a:ext cx="11137675" cy="4585063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>
                <a:solidFill>
                  <a:schemeClr val="bg1"/>
                </a:solidFill>
              </a:rPr>
              <a:t>3</a:t>
            </a:r>
            <a:r>
              <a:rPr lang="ru-RU" sz="3200" b="1" i="1" dirty="0" smtClean="0">
                <a:solidFill>
                  <a:schemeClr val="bg1"/>
                </a:solidFill>
              </a:rPr>
              <a:t>. Актуализация знаний</a:t>
            </a:r>
            <a:r>
              <a:rPr lang="ru-RU" sz="3200" i="1" dirty="0">
                <a:solidFill>
                  <a:schemeClr val="bg1"/>
                </a:solidFill>
              </a:rPr>
              <a:t> </a:t>
            </a:r>
            <a:r>
              <a:rPr lang="ru-RU" sz="3200" i="1" dirty="0" smtClean="0">
                <a:solidFill>
                  <a:schemeClr val="bg1"/>
                </a:solidFill>
              </a:rPr>
              <a:t/>
            </a:r>
            <a:br>
              <a:rPr lang="ru-RU" sz="3200" i="1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/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b="1" dirty="0" smtClean="0">
                <a:solidFill>
                  <a:schemeClr val="bg1"/>
                </a:solidFill>
              </a:rPr>
              <a:t>Цель</a:t>
            </a:r>
            <a:r>
              <a:rPr lang="ru-RU" sz="3200" b="1" dirty="0">
                <a:solidFill>
                  <a:schemeClr val="bg1"/>
                </a:solidFill>
              </a:rPr>
              <a:t>: </a:t>
            </a:r>
            <a:r>
              <a:rPr lang="ru-RU" sz="3200" dirty="0">
                <a:solidFill>
                  <a:schemeClr val="bg1"/>
                </a:solidFill>
              </a:rPr>
              <a:t>повторение изученного материала, необходимого для работы над новым </a:t>
            </a:r>
            <a:r>
              <a:rPr lang="ru-RU" sz="3200" dirty="0" smtClean="0">
                <a:solidFill>
                  <a:schemeClr val="bg1"/>
                </a:solidFill>
              </a:rPr>
              <a:t>материалом </a:t>
            </a:r>
            <a:r>
              <a:rPr lang="ru-RU" sz="3200" dirty="0">
                <a:solidFill>
                  <a:schemeClr val="bg1"/>
                </a:solidFill>
              </a:rPr>
              <a:t>и выявление затруднений в индивидуальной деятельности каждого обучающегося.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685800"/>
            <a:ext cx="10745789" cy="1561011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b="1" dirty="0"/>
              <a:t>Структурные элементы учебного занятия: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990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1881051"/>
            <a:ext cx="10719662" cy="4113349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chemeClr val="bg1"/>
                </a:solidFill>
              </a:rPr>
              <a:t>4. усвоение </a:t>
            </a:r>
            <a:r>
              <a:rPr lang="ru-RU" sz="3200" b="1" i="1" dirty="0">
                <a:solidFill>
                  <a:schemeClr val="bg1"/>
                </a:solidFill>
              </a:rPr>
              <a:t>новых знаний и способов </a:t>
            </a:r>
            <a:r>
              <a:rPr lang="ru-RU" sz="3200" b="1" i="1" dirty="0" smtClean="0">
                <a:solidFill>
                  <a:schemeClr val="bg1"/>
                </a:solidFill>
              </a:rPr>
              <a:t>действий</a:t>
            </a:r>
            <a:r>
              <a:rPr lang="ru-RU" sz="3200" i="1" dirty="0" smtClean="0">
                <a:solidFill>
                  <a:schemeClr val="bg1"/>
                </a:solidFill>
              </a:rPr>
              <a:t/>
            </a:r>
            <a:br>
              <a:rPr lang="ru-RU" sz="3200" i="1" dirty="0" smtClean="0">
                <a:solidFill>
                  <a:schemeClr val="bg1"/>
                </a:solidFill>
              </a:rPr>
            </a:br>
            <a:r>
              <a:rPr lang="ru-RU" sz="3200" i="1" dirty="0">
                <a:solidFill>
                  <a:schemeClr val="bg1"/>
                </a:solidFill>
              </a:rPr>
              <a:t/>
            </a:r>
            <a:br>
              <a:rPr lang="ru-RU" sz="3200" i="1" dirty="0">
                <a:solidFill>
                  <a:schemeClr val="bg1"/>
                </a:solidFill>
              </a:rPr>
            </a:br>
            <a:r>
              <a:rPr lang="ru-RU" sz="3200" b="1" dirty="0" smtClean="0">
                <a:solidFill>
                  <a:schemeClr val="bg1"/>
                </a:solidFill>
              </a:rPr>
              <a:t>цель</a:t>
            </a:r>
            <a:r>
              <a:rPr lang="ru-RU" sz="3200" b="1" dirty="0">
                <a:solidFill>
                  <a:schemeClr val="bg1"/>
                </a:solidFill>
              </a:rPr>
              <a:t>: </a:t>
            </a:r>
            <a:r>
              <a:rPr lang="ru-RU" sz="3200" dirty="0">
                <a:solidFill>
                  <a:schemeClr val="bg1"/>
                </a:solidFill>
              </a:rPr>
              <a:t>обеспечение </a:t>
            </a:r>
            <a:r>
              <a:rPr lang="ru-RU" sz="3200" dirty="0" smtClean="0">
                <a:solidFill>
                  <a:schemeClr val="bg1"/>
                </a:solidFill>
              </a:rPr>
              <a:t>восприятия</a:t>
            </a:r>
            <a:r>
              <a:rPr lang="ru-RU" sz="3200" dirty="0">
                <a:solidFill>
                  <a:schemeClr val="bg1"/>
                </a:solidFill>
              </a:rPr>
              <a:t>, осмысления и первичного запоминания знаний и способов действий, связей и отношений в объекте изучения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685801"/>
            <a:ext cx="10432279" cy="1717766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b="1" dirty="0"/>
              <a:t>Структурные элементы учебного занятия: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524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1619794"/>
            <a:ext cx="10980919" cy="4374606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chemeClr val="bg1"/>
                </a:solidFill>
              </a:rPr>
              <a:t>5.Первичная </a:t>
            </a:r>
            <a:r>
              <a:rPr lang="ru-RU" sz="3200" b="1" i="1" dirty="0">
                <a:solidFill>
                  <a:schemeClr val="bg1"/>
                </a:solidFill>
              </a:rPr>
              <a:t>проверка </a:t>
            </a:r>
            <a:r>
              <a:rPr lang="ru-RU" sz="3200" b="1" i="1" dirty="0" smtClean="0">
                <a:solidFill>
                  <a:schemeClr val="bg1"/>
                </a:solidFill>
              </a:rPr>
              <a:t>понимания</a:t>
            </a:r>
            <a:r>
              <a:rPr lang="ru-RU" sz="3200" b="1" dirty="0" smtClean="0">
                <a:solidFill>
                  <a:schemeClr val="bg1"/>
                </a:solidFill>
              </a:rPr>
              <a:t/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b="1" dirty="0">
                <a:solidFill>
                  <a:schemeClr val="bg1"/>
                </a:solidFill>
              </a:rPr>
              <a:t>цель: </a:t>
            </a:r>
            <a:r>
              <a:rPr lang="ru-RU" sz="3200" dirty="0">
                <a:solidFill>
                  <a:schemeClr val="bg1"/>
                </a:solidFill>
              </a:rPr>
              <a:t>Установление правильности и </a:t>
            </a:r>
            <a:r>
              <a:rPr lang="ru-RU" sz="3200" dirty="0" smtClean="0">
                <a:solidFill>
                  <a:schemeClr val="bg1"/>
                </a:solidFill>
              </a:rPr>
              <a:t>осознанности усвоения </a:t>
            </a:r>
            <a:r>
              <a:rPr lang="ru-RU" sz="3200" dirty="0">
                <a:solidFill>
                  <a:schemeClr val="bg1"/>
                </a:solidFill>
              </a:rPr>
              <a:t>нового учебного материала, выявление пробелов и неверных представлений и их коррекция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685800"/>
            <a:ext cx="10053457" cy="1547949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b="1" dirty="0"/>
              <a:t>Структурные элементы учебного занятия: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221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1698172"/>
            <a:ext cx="10941731" cy="4296228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chemeClr val="bg1"/>
                </a:solidFill>
              </a:rPr>
              <a:t>6. Закрепление </a:t>
            </a:r>
            <a:r>
              <a:rPr lang="ru-RU" sz="3200" b="1" i="1" dirty="0">
                <a:solidFill>
                  <a:schemeClr val="bg1"/>
                </a:solidFill>
              </a:rPr>
              <a:t>знаний и способов </a:t>
            </a:r>
            <a:r>
              <a:rPr lang="ru-RU" sz="3200" b="1" i="1" dirty="0" smtClean="0">
                <a:solidFill>
                  <a:schemeClr val="bg1"/>
                </a:solidFill>
              </a:rPr>
              <a:t>действий</a:t>
            </a:r>
            <a:r>
              <a:rPr lang="ru-RU" sz="3200" i="1" dirty="0" smtClean="0">
                <a:solidFill>
                  <a:schemeClr val="bg1"/>
                </a:solidFill>
              </a:rPr>
              <a:t/>
            </a:r>
            <a:br>
              <a:rPr lang="ru-RU" sz="3200" i="1" dirty="0" smtClean="0">
                <a:solidFill>
                  <a:schemeClr val="bg1"/>
                </a:solidFill>
              </a:rPr>
            </a:br>
            <a:r>
              <a:rPr lang="ru-RU" sz="3200" dirty="0">
                <a:solidFill>
                  <a:schemeClr val="bg1"/>
                </a:solidFill>
              </a:rPr>
              <a:t/>
            </a:r>
            <a:br>
              <a:rPr lang="ru-RU" sz="3200" dirty="0">
                <a:solidFill>
                  <a:schemeClr val="bg1"/>
                </a:solidFill>
              </a:rPr>
            </a:br>
            <a:r>
              <a:rPr lang="ru-RU" sz="3200" b="1" dirty="0">
                <a:solidFill>
                  <a:schemeClr val="bg1"/>
                </a:solidFill>
              </a:rPr>
              <a:t>цель:</a:t>
            </a:r>
            <a:r>
              <a:rPr lang="ru-RU" sz="3200" dirty="0">
                <a:solidFill>
                  <a:schemeClr val="bg1"/>
                </a:solidFill>
              </a:rPr>
              <a:t> Обеспечение усвоения новых знаний и способов действий на уровне применения в измененной ситуации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685800"/>
            <a:ext cx="10798039" cy="1861457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b="1" dirty="0"/>
              <a:t>Структурные элементы учебного занятия: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202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1972492"/>
            <a:ext cx="10667411" cy="4021908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chemeClr val="bg1"/>
                </a:solidFill>
              </a:rPr>
              <a:t>7.Обобщение </a:t>
            </a:r>
            <a:r>
              <a:rPr lang="ru-RU" sz="3200" b="1" i="1" dirty="0">
                <a:solidFill>
                  <a:schemeClr val="bg1"/>
                </a:solidFill>
              </a:rPr>
              <a:t>и систематизация </a:t>
            </a:r>
            <a:r>
              <a:rPr lang="ru-RU" sz="3200" b="1" i="1" dirty="0" smtClean="0">
                <a:solidFill>
                  <a:schemeClr val="bg1"/>
                </a:solidFill>
              </a:rPr>
              <a:t>знан</a:t>
            </a:r>
            <a:r>
              <a:rPr lang="ru-RU" sz="3200" b="1" dirty="0" smtClean="0">
                <a:solidFill>
                  <a:schemeClr val="bg1"/>
                </a:solidFill>
              </a:rPr>
              <a:t>ий</a:t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>
                <a:solidFill>
                  <a:schemeClr val="bg1"/>
                </a:solidFill>
              </a:rPr>
              <a:t/>
            </a:r>
            <a:br>
              <a:rPr lang="ru-RU" sz="3200" dirty="0">
                <a:solidFill>
                  <a:schemeClr val="bg1"/>
                </a:solidFill>
              </a:rPr>
            </a:br>
            <a:r>
              <a:rPr lang="ru-RU" sz="3200" b="1" dirty="0" smtClean="0">
                <a:solidFill>
                  <a:schemeClr val="bg1"/>
                </a:solidFill>
              </a:rPr>
              <a:t>цель: </a:t>
            </a:r>
            <a:r>
              <a:rPr lang="ru-RU" sz="3200" dirty="0" smtClean="0">
                <a:solidFill>
                  <a:schemeClr val="bg1"/>
                </a:solidFill>
              </a:rPr>
              <a:t>Формирование </a:t>
            </a:r>
            <a:r>
              <a:rPr lang="ru-RU" sz="3200" dirty="0">
                <a:solidFill>
                  <a:schemeClr val="bg1"/>
                </a:solidFill>
              </a:rPr>
              <a:t>целостной системы ведущих знаний по теме, курсу, выделение мировоззренческих идей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685801"/>
            <a:ext cx="10575971" cy="986246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b="1" dirty="0"/>
              <a:t>Структурные элементы учебного занятия: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46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1789612"/>
            <a:ext cx="10602097" cy="4204788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>
                <a:solidFill>
                  <a:schemeClr val="bg1"/>
                </a:solidFill>
              </a:rPr>
              <a:t>8. Контроль и </a:t>
            </a:r>
            <a:r>
              <a:rPr lang="ru-RU" sz="3200" b="1" i="1" dirty="0" smtClean="0">
                <a:solidFill>
                  <a:schemeClr val="bg1"/>
                </a:solidFill>
              </a:rPr>
              <a:t>самопроверка знаний</a:t>
            </a:r>
            <a:r>
              <a:rPr lang="ru-RU" sz="3200" i="1" dirty="0" smtClean="0">
                <a:solidFill>
                  <a:schemeClr val="bg1"/>
                </a:solidFill>
              </a:rPr>
              <a:t/>
            </a:r>
            <a:br>
              <a:rPr lang="ru-RU" sz="3200" i="1" dirty="0" smtClean="0">
                <a:solidFill>
                  <a:schemeClr val="bg1"/>
                </a:solidFill>
              </a:rPr>
            </a:br>
            <a:r>
              <a:rPr lang="ru-RU" sz="3200" dirty="0">
                <a:solidFill>
                  <a:schemeClr val="bg1"/>
                </a:solidFill>
              </a:rPr>
              <a:t/>
            </a:r>
            <a:br>
              <a:rPr lang="ru-RU" sz="3200" dirty="0">
                <a:solidFill>
                  <a:schemeClr val="bg1"/>
                </a:solidFill>
              </a:rPr>
            </a:br>
            <a:r>
              <a:rPr lang="ru-RU" sz="3200" b="1" dirty="0">
                <a:solidFill>
                  <a:schemeClr val="bg1"/>
                </a:solidFill>
              </a:rPr>
              <a:t>цель</a:t>
            </a:r>
            <a:r>
              <a:rPr lang="ru-RU" sz="3200" dirty="0">
                <a:solidFill>
                  <a:schemeClr val="bg1"/>
                </a:solidFill>
              </a:rPr>
              <a:t>: Выявление качества и уровня овладения знаниями и способами действий, обеспечение их коррекции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685800"/>
            <a:ext cx="10340839" cy="1286691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b="1" dirty="0"/>
              <a:t>Структурные элементы учебного занятия: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552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1394</TotalTime>
  <Words>170</Words>
  <Application>Microsoft Office PowerPoint</Application>
  <PresentationFormat>Широкоэкранный</PresentationFormat>
  <Paragraphs>39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Century Gothic</vt:lpstr>
      <vt:lpstr>Wingdings 3</vt:lpstr>
      <vt:lpstr>Сектор</vt:lpstr>
      <vt:lpstr>Организация проведения учебного занятия по учебным дисциплинам общеобразовательного и профессионального цикла </vt:lpstr>
      <vt:lpstr>1. Организация начала занятия  Цель: создание психологического настроя на учебную деятельность и активизация внимания </vt:lpstr>
      <vt:lpstr>2. Проверка выполнения домашнего задания  цель: установление правильности выполнения домашнего задания</vt:lpstr>
      <vt:lpstr>3. Актуализация знаний   Цель: повторение изученного материала, необходимого для работы над новым материалом и выявление затруднений в индивидуальной деятельности каждого обучающегося.</vt:lpstr>
      <vt:lpstr>4. усвоение новых знаний и способов действий  цель: обеспечение восприятия, осмысления и первичного запоминания знаний и способов действий, связей и отношений в объекте изучения</vt:lpstr>
      <vt:lpstr>5.Первичная проверка понимания  цель: Установление правильности и осознанности усвоения нового учебного материала, выявление пробелов и неверных представлений и их коррекция</vt:lpstr>
      <vt:lpstr>6. Закрепление знаний и способов действий  цель: Обеспечение усвоения новых знаний и способов действий на уровне применения в измененной ситуации </vt:lpstr>
      <vt:lpstr>7.Обобщение и систематизация знаний   цель: Формирование целостной системы ведущих знаний по теме, курсу, выделение мировоззренческих идей</vt:lpstr>
      <vt:lpstr>8. Контроль и самопроверка знаний  цель: Выявление качества и уровня овладения знаниями и способами действий, обеспечение их коррекции </vt:lpstr>
      <vt:lpstr>9. Рефлексия (Подведение итогов занятия)  цель: Дать анализ и оценку успешности достижения цели и наметить перспективу последующей работы</vt:lpstr>
      <vt:lpstr>10. Информация о домашнем задании, инструктаж по его выполнению  цель: Обеспечение понимания цели, содержания и способов выполнения домашнего задания</vt:lpstr>
      <vt:lpstr>комбинированный, или смешанный урок   вид урока:  практикум, конференция, семинар, контрольная работа   Цель урока:  выработка умений самостоятельного применения знаний в комплексе и перенос их в новые условия. </vt:lpstr>
      <vt:lpstr>УРОК УСВОЕНИЯ НОВЫХ ЗНАНИЙ  ВИД УРОКА:  ЛЕКЦИЯ, УРОК С ЭЛЕМЕНТАМИ БЕСЕДЫ, ЛЕКЦИЯ С ЭЛЕМЕНТАМИ ПРЕЗЕНТАЦИИ, УРОК КОНФЕРЕНЦИЯ, ЭКСКУРСИЯ, ИССЛЕДОВАТЕЛЬСКАЯ РАБОТА, УРОК С ИСПОЛЬЗОВАНИЕМ УЧЕБНОГО КИНОФИЛЬМА  ЦЕЛЬ УРОКА: ОРГАНИЗАЦИЯ РАБОТЫ ПО УСВОЕНИЮ ОБУЧАЮЩИМИСЯ ПОНЯТИЙ, НАУЧНЫХ ФАКТОВ, ПРЕДУСМОТРЕННЫХ УЧЕБНОЙ ПРОГРАММОЙ </vt:lpstr>
      <vt:lpstr>Урок закрепления знаний   Вид урока:  практикум, экскурсия, лабораторная работа, урок дискуссия, урок самостоятельных работ, урок - лабораторная работа, урок практических работ, урок-экскурсия, семинар, урок - деловая или ролевая игра; урок-сочинение; урок-диалог  Цель урока:  вторичное закрепление усвоенных знаний, выработка умений и навыков по их применению</vt:lpstr>
      <vt:lpstr>Урок обобщения и систематизации знаний  Вид урока:  семинар, дискуссия, повторительно-обобщающий урок; диспут; викторина; конференция  цель урока:  обобщение знаний обучающихся в систему</vt:lpstr>
      <vt:lpstr>Урок контроля и коррекции знаний   вид урока:  контрольная работа, устная форма проверки (фронтальный, индивидуальный и групповой опрос), защита творческих работ, собеседование   Цель урока:  определить уровень знаний обучающихся и выявить качество их знаний, провести рефлексию собственной деятельности</vt:lpstr>
      <vt:lpstr>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проведения учебного занятия</dc:title>
  <dc:creator>Urban</dc:creator>
  <cp:lastModifiedBy>Urban</cp:lastModifiedBy>
  <cp:revision>14</cp:revision>
  <dcterms:created xsi:type="dcterms:W3CDTF">2019-11-18T12:29:21Z</dcterms:created>
  <dcterms:modified xsi:type="dcterms:W3CDTF">2020-06-04T12:27:32Z</dcterms:modified>
</cp:coreProperties>
</file>