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layfair Display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22" Type="http://schemas.openxmlformats.org/officeDocument/2006/relationships/font" Target="fonts/OpenSans-bold.fntdata"/><Relationship Id="rId10" Type="http://schemas.openxmlformats.org/officeDocument/2006/relationships/slide" Target="slides/slide5.xml"/><Relationship Id="rId21" Type="http://schemas.openxmlformats.org/officeDocument/2006/relationships/font" Target="fonts/OpenSans-regular.fntdata"/><Relationship Id="rId13" Type="http://schemas.openxmlformats.org/officeDocument/2006/relationships/font" Target="fonts/PlayfairDisplay-regular.fntdata"/><Relationship Id="rId24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fairDisplay-italic.fntdata"/><Relationship Id="rId14" Type="http://schemas.openxmlformats.org/officeDocument/2006/relationships/font" Target="fonts/PlayfairDisplay-bold.fntdata"/><Relationship Id="rId17" Type="http://schemas.openxmlformats.org/officeDocument/2006/relationships/font" Target="fonts/Lato-regular.fntdata"/><Relationship Id="rId16" Type="http://schemas.openxmlformats.org/officeDocument/2006/relationships/font" Target="fonts/PlayfairDisplay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4411d279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4411d279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4411d279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4411d279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4411d279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4411d279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4411d2797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4411d2797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4411d2797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4411d2797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4411d2797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4411d2797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William Caxton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(1422-1491)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292050" y="4410475"/>
            <a:ext cx="6559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800">
                <a:solidFill>
                  <a:srgbClr val="42424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 first English printer, a translator and importer of books into England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1180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5"/>
                </a:solidFill>
              </a:rPr>
              <a:t>Glimpses of biography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995400"/>
            <a:ext cx="55773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Open Sans"/>
              <a:buChar char="●"/>
            </a:pPr>
            <a:r>
              <a:rPr lang="ru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born in Kent in 1422</a:t>
            </a:r>
            <a:endParaRPr>
              <a:solidFill>
                <a:srgbClr val="22222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Open Sans"/>
              <a:buChar char="●"/>
            </a:pPr>
            <a:r>
              <a:rPr lang="ru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at the age of 16 moved to London  to become an apprentice to a merchant</a:t>
            </a:r>
            <a:endParaRPr>
              <a:solidFill>
                <a:srgbClr val="22222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Open Sans"/>
              <a:buChar char="●"/>
            </a:pPr>
            <a:r>
              <a:rPr lang="ru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1462 - 1470 - he served as governor of the 'English Nation of Merchant Adventurers'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Open Sans"/>
              <a:buChar char="●"/>
            </a:pPr>
            <a:r>
              <a:rPr lang="ru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1472 - set up a press in Bruges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Open Sans"/>
              <a:buChar char="●"/>
            </a:pPr>
            <a:r>
              <a:rPr lang="ru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1476 - </a:t>
            </a:r>
            <a:r>
              <a:rPr lang="ru">
                <a:solidFill>
                  <a:srgbClr val="42424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established a press at Westminster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Open Sans"/>
              <a:buChar char="●"/>
            </a:pPr>
            <a:r>
              <a:rPr lang="ru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died in 1492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7100" y="744125"/>
            <a:ext cx="2645200" cy="402821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136500" y="446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980000"/>
                </a:solidFill>
              </a:rPr>
              <a:t>Turning to literature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136500" y="4354400"/>
            <a:ext cx="3553500" cy="5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i="1" lang="ru" sz="1400">
                <a:solidFill>
                  <a:srgbClr val="42424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'The Recuyell of the Histories of Troye' (1475)</a:t>
            </a:r>
            <a:endParaRPr i="1" sz="1400"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5075" y="841420"/>
            <a:ext cx="2466325" cy="392819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3271" y="841425"/>
            <a:ext cx="2761805" cy="3960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7" name="Google Shape;77;p15"/>
          <p:cNvSpPr txBox="1"/>
          <p:nvPr/>
        </p:nvSpPr>
        <p:spPr>
          <a:xfrm>
            <a:off x="136500" y="756525"/>
            <a:ext cx="3553500" cy="3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b="1" lang="ru" sz="17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first full-scale book</a:t>
            </a:r>
            <a:r>
              <a:rPr lang="ru" sz="17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was printed in the 1450s by Johann </a:t>
            </a:r>
            <a:r>
              <a:rPr b="1" lang="ru" sz="17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Gutenberg</a:t>
            </a:r>
            <a:r>
              <a:rPr lang="ru" sz="17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in Mainz.</a:t>
            </a:r>
            <a:endParaRPr sz="17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In March 1469 Caxton had begun to translate Raoul Le Fèvre's </a:t>
            </a:r>
            <a:r>
              <a:rPr b="1" lang="ru" sz="17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'</a:t>
            </a:r>
            <a:r>
              <a:rPr b="1" i="1" lang="ru" sz="17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Recueil des histoires de Troye’</a:t>
            </a:r>
            <a:r>
              <a:rPr b="1" lang="ru" sz="17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7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from French to English.</a:t>
            </a:r>
            <a:endParaRPr sz="17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Cologne </a:t>
            </a:r>
            <a:r>
              <a:rPr lang="ru" sz="17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 the most important </a:t>
            </a:r>
            <a:r>
              <a:rPr b="1" lang="ru" sz="17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centre of printing</a:t>
            </a:r>
            <a:r>
              <a:rPr lang="ru" sz="17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by 1470s.</a:t>
            </a:r>
            <a:endParaRPr sz="17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1180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980000"/>
                </a:solidFill>
              </a:rPr>
              <a:t>Translated and printed books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906950"/>
            <a:ext cx="5751300" cy="35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Open Sans"/>
              <a:buChar char="●"/>
            </a:pPr>
            <a:r>
              <a:rPr b="1" i="1" lang="ru">
                <a:solidFill>
                  <a:srgbClr val="42424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'The Recuyell of the Histories of Troye' </a:t>
            </a:r>
            <a:r>
              <a:rPr lang="ru">
                <a:solidFill>
                  <a:srgbClr val="42424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(1475)</a:t>
            </a:r>
            <a:endParaRPr>
              <a:solidFill>
                <a:srgbClr val="42424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Open Sans"/>
              <a:buChar char="●"/>
            </a:pPr>
            <a:r>
              <a:rPr b="1" i="1" lang="ru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'The Game and Playe of the Chesse’</a:t>
            </a: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(1476)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Char char="●"/>
            </a:pPr>
            <a:r>
              <a:rPr lang="ru">
                <a:solidFill>
                  <a:srgbClr val="42424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Chaucer's </a:t>
            </a:r>
            <a:r>
              <a:rPr b="1" i="1" lang="ru">
                <a:solidFill>
                  <a:srgbClr val="42424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'Canterbury Tales'</a:t>
            </a:r>
            <a:endParaRPr b="1" i="1">
              <a:solidFill>
                <a:srgbClr val="42424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Open Sans"/>
              <a:buChar char="●"/>
            </a:pPr>
            <a:r>
              <a:rPr lang="ru">
                <a:solidFill>
                  <a:srgbClr val="42424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Gower's </a:t>
            </a:r>
            <a:r>
              <a:rPr b="1" i="1" lang="ru">
                <a:solidFill>
                  <a:srgbClr val="42424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'Confession Amantis'</a:t>
            </a:r>
            <a:endParaRPr b="1" i="1">
              <a:solidFill>
                <a:srgbClr val="42424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Open Sans"/>
              <a:buChar char="●"/>
            </a:pPr>
            <a:r>
              <a:rPr lang="ru">
                <a:solidFill>
                  <a:srgbClr val="42424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Malory's </a:t>
            </a:r>
            <a:r>
              <a:rPr b="1" i="1" lang="ru">
                <a:solidFill>
                  <a:srgbClr val="42424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'Le Morte d'Arthur'</a:t>
            </a:r>
            <a:endParaRPr b="1" i="1">
              <a:solidFill>
                <a:srgbClr val="42424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42424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Translations of the</a:t>
            </a:r>
            <a:r>
              <a:rPr i="1" lang="ru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1" lang="ru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Golden Legend</a:t>
            </a:r>
            <a:r>
              <a:rPr i="1" lang="ru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1483) and </a:t>
            </a:r>
            <a:r>
              <a:rPr b="1" i="1" lang="ru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 Book of the Knight in the Tower</a:t>
            </a:r>
            <a:r>
              <a:rPr i="1" lang="ru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(1484) contain perhaps the earliest verses of </a:t>
            </a:r>
            <a:r>
              <a:rPr b="1" lang="ru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 Bible</a:t>
            </a:r>
            <a:r>
              <a:rPr lang="ru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to be printed in English. </a:t>
            </a:r>
            <a:endParaRPr>
              <a:solidFill>
                <a:srgbClr val="42424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600" y="836400"/>
            <a:ext cx="2659700" cy="38527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980000"/>
                </a:solidFill>
              </a:rPr>
              <a:t>Books became a</a:t>
            </a:r>
            <a:r>
              <a:rPr lang="ru">
                <a:solidFill>
                  <a:srgbClr val="980000"/>
                </a:solidFill>
              </a:rPr>
              <a:t>vailable 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4705500" cy="37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Char char="●"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Mostly books are produced in Latin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Char char="●"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Caxton writes in English for a local market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Char char="●"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Printing  development  led to cheaper price of books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Char char="●"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People began to use books for information and entertainment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0250" y="1278950"/>
            <a:ext cx="3755250" cy="36652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150200" y="1180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980000"/>
                </a:solidFill>
              </a:rPr>
              <a:t>Position among Aristocracy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978550"/>
            <a:ext cx="5092800" cy="38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Char char="●"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Printers  had to keep in favour with the aristocracy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Char char="●"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 second edition of the </a:t>
            </a:r>
            <a:r>
              <a:rPr b="1" i="1" lang="ru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Canterbury Tales</a:t>
            </a: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in 1483 and the death of Edward IV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Char char="●"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Richard, Duke of Gloucester on the throne, Caxton wrote </a:t>
            </a:r>
            <a:r>
              <a:rPr i="1" lang="ru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'</a:t>
            </a:r>
            <a:r>
              <a:rPr b="1" i="1" lang="ru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Ordre of Chyvalry or Knyghthode'</a:t>
            </a:r>
            <a:r>
              <a:rPr i="1" lang="ru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dedicated to Richard III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Char char="●"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Caxton was commissioned to print the parliamentary statutes passed under Henry VII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8500" y="744125"/>
            <a:ext cx="2584108" cy="38212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9" name="Google Shape;99;p18"/>
          <p:cNvSpPr txBox="1"/>
          <p:nvPr/>
        </p:nvSpPr>
        <p:spPr>
          <a:xfrm>
            <a:off x="6999750" y="4619050"/>
            <a:ext cx="9816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>
                <a:latin typeface="Open Sans"/>
                <a:ea typeface="Open Sans"/>
                <a:cs typeface="Open Sans"/>
                <a:sym typeface="Open Sans"/>
              </a:rPr>
              <a:t>Henry VII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100475" y="14287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980000"/>
                </a:solidFill>
              </a:rPr>
              <a:t>An impact on the English language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4074000" cy="3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Char char="●"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English was to become standard 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Char char="●"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Caxton  adopted a special variety of Middle English ( 'King's English’ )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Char char="●"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Dialects of the vernacular were marginalised and sometimes died out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Char char="●"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Caxton introduced printing marks and facilitated the expansion of English vocabulary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7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5700" y="1079575"/>
            <a:ext cx="4503175" cy="272769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