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вратите English в свой любимый предмет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49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5029200" cy="55165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lgerian" pitchFamily="82" charset="0"/>
              </a:rPr>
              <a:t>PRESENT SIMPLE</a:t>
            </a:r>
            <a:br>
              <a:rPr lang="en-US" sz="66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6600" dirty="0" err="1" smtClean="0">
                <a:solidFill>
                  <a:srgbClr val="FFFF00"/>
                </a:solidFill>
                <a:latin typeface="Algerian" pitchFamily="82" charset="0"/>
              </a:rPr>
              <a:t>vs</a:t>
            </a:r>
            <a:r>
              <a:rPr lang="en-US" sz="6600" dirty="0" smtClean="0">
                <a:solidFill>
                  <a:srgbClr val="FFFF00"/>
                </a:solidFill>
                <a:latin typeface="Algerian" pitchFamily="82" charset="0"/>
              </a:rPr>
              <a:t/>
            </a:r>
            <a:br>
              <a:rPr lang="en-US" sz="6600" dirty="0" smtClean="0">
                <a:solidFill>
                  <a:srgbClr val="FFFF00"/>
                </a:solidFill>
                <a:latin typeface="Algerian" pitchFamily="82" charset="0"/>
              </a:rPr>
            </a:br>
            <a:r>
              <a:rPr lang="en-US" sz="6600" dirty="0" smtClean="0">
                <a:solidFill>
                  <a:srgbClr val="FFFF00"/>
                </a:solidFill>
                <a:latin typeface="Algerian" pitchFamily="82" charset="0"/>
              </a:rPr>
              <a:t>PRESENT CONTINUOUS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68280"/>
          <a:ext cx="9143997" cy="697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741"/>
                <a:gridCol w="1311376"/>
                <a:gridCol w="1311376"/>
                <a:gridCol w="1311376"/>
                <a:gridCol w="1311376"/>
                <a:gridCol w="1311376"/>
                <a:gridCol w="1311376"/>
              </a:tblGrid>
              <a:tr h="921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43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44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….but always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he…(dance).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45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…..but now we…busy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46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I…(watch) TV now….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47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48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…… but usually I(listen) to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music/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49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…but usually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I(read)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921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42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He…(sing) now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41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….but now I ….sad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40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He (get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up) in the  morning always…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39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38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…..but now he….(get up) in the afternoon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37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like  (paint ) every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day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36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I …(paint) now…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921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35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We often (play)…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34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33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like  to( walk) usually…..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32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…..but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now I …. fond of  sports.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31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30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…..but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I  rarely (cook).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29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I…(cook) now..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124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ndara" pitchFamily="34" charset="0"/>
                        </a:rPr>
                        <a:t>28)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I  always  (play) football meet my friends….</a:t>
                      </a:r>
                      <a:endParaRPr lang="ru-RU" sz="1400" dirty="0" smtClean="0">
                        <a:latin typeface="Candara" pitchFamily="34" charset="0"/>
                      </a:endParaRPr>
                    </a:p>
                    <a:p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27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He ….(do homework) now…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26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25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but 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he(play) football 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usually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24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…but now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she ….(rest).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23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22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Mom (work) every day…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921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15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16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Father usually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(work)here…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17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(run) in the morning</a:t>
                      </a:r>
                    </a:p>
                    <a:p>
                      <a:r>
                        <a:rPr lang="en-US" sz="1400" dirty="0" smtClean="0">
                          <a:latin typeface="Candara" pitchFamily="34" charset="0"/>
                        </a:rPr>
                        <a:t>every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day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18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……but now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I…(do exercises)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19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…..but now I(not/read)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20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…..but  I(not/listen) to music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always.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21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…but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now she …..(cook)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9219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14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(go)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to school every day…..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13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12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…..(think) now.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11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…….but now I…. sick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10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9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8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Sister usually (do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homework)….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11240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1)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Candara" pitchFamily="34" charset="0"/>
                        </a:rPr>
                        <a:t>…..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but  now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he</a:t>
                      </a:r>
                    </a:p>
                    <a:p>
                      <a:r>
                        <a:rPr lang="en-US" sz="1400" baseline="0" dirty="0" smtClean="0">
                          <a:latin typeface="Candara" pitchFamily="34" charset="0"/>
                        </a:rPr>
                        <a:t>…. in a cafe.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2)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…….but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now  I……….busy.</a:t>
                      </a:r>
                      <a:endParaRPr lang="ru-RU" sz="1400" dirty="0" smtClean="0">
                        <a:latin typeface="Candara" pitchFamily="34" charset="0"/>
                      </a:endParaRPr>
                    </a:p>
                    <a:p>
                      <a:endParaRPr lang="ru-RU" sz="1400" dirty="0" smtClean="0">
                        <a:latin typeface="Candara" pitchFamily="34" charset="0"/>
                      </a:endParaRPr>
                    </a:p>
                    <a:p>
                      <a:pPr marL="228600" indent="-228600">
                        <a:buAutoNum type="arabicPlain" startAt="2"/>
                      </a:pP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3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4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I…..(listen) to music now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5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(play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) with the dog every day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6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I often 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 (read)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ndara" pitchFamily="34" charset="0"/>
                        </a:rPr>
                        <a:t>7</a:t>
                      </a:r>
                      <a:r>
                        <a:rPr lang="en-US" sz="1400" dirty="0" smtClean="0">
                          <a:latin typeface="Candara" pitchFamily="34" charset="0"/>
                        </a:rPr>
                        <a:t>…….but  now mom</a:t>
                      </a:r>
                      <a:r>
                        <a:rPr lang="en-US" sz="1400" baseline="0" dirty="0" smtClean="0">
                          <a:latin typeface="Candara" pitchFamily="34" charset="0"/>
                        </a:rPr>
                        <a:t>…(play).</a:t>
                      </a:r>
                      <a:endParaRPr lang="ru-RU" sz="1400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zuCkQeWgAAPt9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861048"/>
            <a:ext cx="1079139" cy="936104"/>
          </a:xfrm>
          <a:prstGeom prst="rect">
            <a:avLst/>
          </a:prstGeom>
        </p:spPr>
      </p:pic>
      <p:pic>
        <p:nvPicPr>
          <p:cNvPr id="6" name="Рисунок 5" descr="iTBDQTG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877272"/>
            <a:ext cx="1080120" cy="980728"/>
          </a:xfrm>
          <a:prstGeom prst="rect">
            <a:avLst/>
          </a:prstGeo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-99392"/>
            <a:ext cx="1043608" cy="936104"/>
          </a:xfrm>
          <a:prstGeom prst="rect">
            <a:avLst/>
          </a:prstGeom>
        </p:spPr>
      </p:pic>
      <p:pic>
        <p:nvPicPr>
          <p:cNvPr id="8" name="Рисунок 7" descr="iAKBIGAR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725144"/>
            <a:ext cx="1043608" cy="936104"/>
          </a:xfrm>
          <a:prstGeom prst="rect">
            <a:avLst/>
          </a:prstGeom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797152"/>
            <a:ext cx="955335" cy="908720"/>
          </a:xfrm>
          <a:prstGeom prst="rect">
            <a:avLst/>
          </a:prstGeom>
        </p:spPr>
      </p:pic>
      <p:pic>
        <p:nvPicPr>
          <p:cNvPr id="12" name="Рисунок 11" descr="iQZIZB26M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97872">
            <a:off x="869269" y="3536226"/>
            <a:ext cx="614153" cy="2604145"/>
          </a:xfrm>
          <a:prstGeom prst="rect">
            <a:avLst/>
          </a:prstGeom>
        </p:spPr>
      </p:pic>
      <p:pic>
        <p:nvPicPr>
          <p:cNvPr id="13" name="Рисунок 12" descr="depositphotos_12564764-stock-illustration-set-of-ladders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3072998" flipH="1">
            <a:off x="5959284" y="3899350"/>
            <a:ext cx="213499" cy="2553159"/>
          </a:xfrm>
          <a:prstGeom prst="rect">
            <a:avLst/>
          </a:prstGeom>
        </p:spPr>
      </p:pic>
      <p:pic>
        <p:nvPicPr>
          <p:cNvPr id="14" name="Рисунок 13" descr="iQZIZB26M (2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03128">
            <a:off x="2192457" y="3662612"/>
            <a:ext cx="631497" cy="3302550"/>
          </a:xfrm>
          <a:prstGeom prst="rect">
            <a:avLst/>
          </a:prstGeom>
        </p:spPr>
      </p:pic>
      <p:pic>
        <p:nvPicPr>
          <p:cNvPr id="16" name="Рисунок 15" descr="depositphotos_12564764-stock-illustration-set-of-ladders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159352" y="5350768"/>
            <a:ext cx="288032" cy="2726432"/>
          </a:xfrm>
          <a:prstGeom prst="rect">
            <a:avLst/>
          </a:prstGeom>
        </p:spPr>
      </p:pic>
      <p:pic>
        <p:nvPicPr>
          <p:cNvPr id="17" name="Рисунок 16" descr="depositphotos_12564764-stock-illustration-set-of-ladders (3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20162897">
            <a:off x="6233876" y="4218312"/>
            <a:ext cx="288032" cy="1861109"/>
          </a:xfrm>
          <a:prstGeom prst="rect">
            <a:avLst/>
          </a:prstGeom>
        </p:spPr>
      </p:pic>
      <p:pic>
        <p:nvPicPr>
          <p:cNvPr id="18" name="Рисунок 17" descr="iAKBIGAR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04248" y="4797152"/>
            <a:ext cx="1008112" cy="936104"/>
          </a:xfrm>
          <a:prstGeom prst="rect">
            <a:avLst/>
          </a:prstGeom>
        </p:spPr>
      </p:pic>
      <p:pic>
        <p:nvPicPr>
          <p:cNvPr id="19" name="Рисунок 18" descr="depositphotos_12564764-stock-illustration-set-of-ladders (3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48464" y="4221088"/>
            <a:ext cx="395536" cy="1152128"/>
          </a:xfrm>
          <a:prstGeom prst="rect">
            <a:avLst/>
          </a:prstGeom>
        </p:spPr>
      </p:pic>
      <p:pic>
        <p:nvPicPr>
          <p:cNvPr id="20" name="Рисунок 19" descr="iQZIZB26M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38153">
            <a:off x="1076225" y="4514987"/>
            <a:ext cx="384262" cy="1569682"/>
          </a:xfrm>
          <a:prstGeom prst="rect">
            <a:avLst/>
          </a:prstGeom>
        </p:spPr>
      </p:pic>
      <p:pic>
        <p:nvPicPr>
          <p:cNvPr id="21" name="Рисунок 20" descr="depositphotos_12564764-stock-illustration-set-of-ladders (3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704456" y="3991744"/>
            <a:ext cx="360040" cy="1368152"/>
          </a:xfrm>
          <a:prstGeom prst="rect">
            <a:avLst/>
          </a:prstGeom>
        </p:spPr>
      </p:pic>
      <p:pic>
        <p:nvPicPr>
          <p:cNvPr id="22" name="Рисунок 21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708920"/>
            <a:ext cx="1043608" cy="1052736"/>
          </a:xfrm>
          <a:prstGeom prst="rect">
            <a:avLst/>
          </a:prstGeom>
        </p:spPr>
      </p:pic>
      <p:pic>
        <p:nvPicPr>
          <p:cNvPr id="23" name="Рисунок 22" descr="depositphotos_12564764-stock-illustration-set-of-ladders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16376818">
            <a:off x="7140266" y="2439841"/>
            <a:ext cx="360040" cy="2312768"/>
          </a:xfrm>
          <a:prstGeom prst="rect">
            <a:avLst/>
          </a:prstGeom>
        </p:spPr>
      </p:pic>
      <p:pic>
        <p:nvPicPr>
          <p:cNvPr id="24" name="Рисунок 23" descr="CzuCkQeWgAAPt9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924944"/>
            <a:ext cx="1079139" cy="936104"/>
          </a:xfrm>
          <a:prstGeom prst="rect">
            <a:avLst/>
          </a:prstGeom>
        </p:spPr>
      </p:pic>
      <p:pic>
        <p:nvPicPr>
          <p:cNvPr id="27" name="Рисунок 26" descr="iAKBIGAR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7664" y="1772816"/>
            <a:ext cx="1008112" cy="936104"/>
          </a:xfrm>
          <a:prstGeom prst="rect">
            <a:avLst/>
          </a:prstGeom>
        </p:spPr>
      </p:pic>
      <p:pic>
        <p:nvPicPr>
          <p:cNvPr id="28" name="Рисунок 27" descr="depositphotos_12564764-stock-illustration-set-of-ladders (3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2504720">
            <a:off x="1774144" y="363711"/>
            <a:ext cx="288032" cy="2692342"/>
          </a:xfrm>
          <a:prstGeom prst="rect">
            <a:avLst/>
          </a:prstGeom>
        </p:spPr>
      </p:pic>
      <p:pic>
        <p:nvPicPr>
          <p:cNvPr id="29" name="Рисунок 28" descr="depositphotos_12564764-stock-illustration-set-of-ladders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19949309">
            <a:off x="2425486" y="1292682"/>
            <a:ext cx="288032" cy="753484"/>
          </a:xfrm>
          <a:prstGeom prst="rect">
            <a:avLst/>
          </a:prstGeom>
        </p:spPr>
      </p:pic>
      <p:pic>
        <p:nvPicPr>
          <p:cNvPr id="31" name="Рисунок 30" descr="CzuCkQeWgAAPt9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1079139" cy="936104"/>
          </a:xfrm>
          <a:prstGeom prst="rect">
            <a:avLst/>
          </a:prstGeom>
        </p:spPr>
      </p:pic>
      <p:pic>
        <p:nvPicPr>
          <p:cNvPr id="32" name="Рисунок 31" descr="iQZIZB26M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456731">
            <a:off x="5588370" y="768536"/>
            <a:ext cx="529301" cy="2186624"/>
          </a:xfrm>
          <a:prstGeom prst="rect">
            <a:avLst/>
          </a:prstGeom>
        </p:spPr>
      </p:pic>
      <p:pic>
        <p:nvPicPr>
          <p:cNvPr id="33" name="Рисунок 32" descr="iQZIZB26M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42710">
            <a:off x="7648132" y="1803130"/>
            <a:ext cx="325161" cy="1411511"/>
          </a:xfrm>
          <a:prstGeom prst="rect">
            <a:avLst/>
          </a:prstGeom>
        </p:spPr>
      </p:pic>
      <p:pic>
        <p:nvPicPr>
          <p:cNvPr id="37" name="Рисунок 36" descr="depositphotos_12564764-stock-illustration-set-of-ladders (3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92480" y="404664"/>
            <a:ext cx="251520" cy="1152128"/>
          </a:xfrm>
          <a:prstGeom prst="rect">
            <a:avLst/>
          </a:prstGeom>
        </p:spPr>
      </p:pic>
      <p:pic>
        <p:nvPicPr>
          <p:cNvPr id="38" name="Рисунок 37" descr="iAKBIGAR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1520" y="-99392"/>
            <a:ext cx="1008112" cy="936104"/>
          </a:xfrm>
          <a:prstGeom prst="rect">
            <a:avLst/>
          </a:prstGeom>
        </p:spPr>
      </p:pic>
      <p:pic>
        <p:nvPicPr>
          <p:cNvPr id="39" name="Рисунок 38" descr="depositphotos_12564764-stock-illustration-set-of-ladders (3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1482686" flipH="1">
            <a:off x="1056890" y="476492"/>
            <a:ext cx="251520" cy="1152128"/>
          </a:xfrm>
          <a:prstGeom prst="rect">
            <a:avLst/>
          </a:prstGeom>
        </p:spPr>
      </p:pic>
      <p:pic>
        <p:nvPicPr>
          <p:cNvPr id="40" name="Рисунок 39" descr="iAKBIGAR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39952" y="836712"/>
            <a:ext cx="1008112" cy="936104"/>
          </a:xfrm>
          <a:prstGeom prst="rect">
            <a:avLst/>
          </a:prstGeom>
        </p:spPr>
      </p:pic>
      <p:pic>
        <p:nvPicPr>
          <p:cNvPr id="41" name="Рисунок 40" descr="iQZIZB26M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027097">
            <a:off x="4298383" y="534265"/>
            <a:ext cx="429602" cy="2186624"/>
          </a:xfrm>
          <a:prstGeom prst="rect">
            <a:avLst/>
          </a:prstGeom>
        </p:spPr>
      </p:pic>
      <p:pic>
        <p:nvPicPr>
          <p:cNvPr id="42" name="Рисунок 41" descr="depositphotos_12564764-stock-illustration-set-of-ladders (3)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5601288" y="-192576"/>
            <a:ext cx="395536" cy="1734032"/>
          </a:xfrm>
          <a:prstGeom prst="rect">
            <a:avLst/>
          </a:prstGeom>
        </p:spPr>
      </p:pic>
      <p:pic>
        <p:nvPicPr>
          <p:cNvPr id="45" name="Рисунок 44" descr="iQZIZB26M (2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189010">
            <a:off x="3133507" y="2688988"/>
            <a:ext cx="325161" cy="189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пект урока по английскому язы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291"/>
            <a:ext cx="9144000" cy="68922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ru-RU" dirty="0" smtClean="0"/>
              <a:t>Игры, составленные детьми в качестве домашнего задания</a:t>
            </a:r>
            <a:endParaRPr lang="ru-RU" dirty="0"/>
          </a:p>
        </p:txBody>
      </p:sp>
      <p:sp>
        <p:nvSpPr>
          <p:cNvPr id="3" name="Выгнутая вверх стрелка 2"/>
          <p:cNvSpPr/>
          <p:nvPr/>
        </p:nvSpPr>
        <p:spPr>
          <a:xfrm rot="4939456">
            <a:off x="6882900" y="3338761"/>
            <a:ext cx="2057400" cy="2209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школа\Desktop\20200227_082611.jpg"/>
          <p:cNvPicPr>
            <a:picLocks noChangeAspect="1" noChangeArrowheads="1"/>
          </p:cNvPicPr>
          <p:nvPr/>
        </p:nvPicPr>
        <p:blipFill>
          <a:blip r:embed="rId2" cstate="print"/>
          <a:srcRect l="1562" r="21094"/>
          <a:stretch>
            <a:fillRect/>
          </a:stretch>
        </p:blipFill>
        <p:spPr bwMode="auto">
          <a:xfrm>
            <a:off x="0" y="0"/>
            <a:ext cx="92202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кола\Desktop\20200227_101738_001.jpg"/>
          <p:cNvPicPr>
            <a:picLocks noChangeAspect="1" noChangeArrowheads="1"/>
          </p:cNvPicPr>
          <p:nvPr/>
        </p:nvPicPr>
        <p:blipFill>
          <a:blip r:embed="rId2" cstate="print"/>
          <a:srcRect l="3420" r="15920"/>
          <a:stretch>
            <a:fillRect/>
          </a:stretch>
        </p:blipFill>
        <p:spPr bwMode="auto">
          <a:xfrm rot="10800000">
            <a:off x="0" y="0"/>
            <a:ext cx="9144000" cy="63767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324600" y="228600"/>
            <a:ext cx="1371600" cy="990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Мы работаем в это месяце</a:t>
            </a:r>
            <a:endParaRPr lang="ru-RU" sz="1800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324600" y="19812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Look! Kate … (to play)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5105400" y="28956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 … (sit) at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desk.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886200" y="44196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(have) a lot of friends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324600" y="51816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always … (to drink) tea in the morning.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28600" y="53340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… (not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tennis on Sunday.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90800" y="1524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… (play) football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7543800" y="3810000"/>
            <a:ext cx="1600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Мэри не ходит в парк по воскресеньям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2667000" y="19812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 сейчас моет окно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0" y="2819400"/>
            <a:ext cx="137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обычно не играю в футбол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395</Words>
  <Application>Microsoft Office PowerPoint</Application>
  <PresentationFormat>Экран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PRESENT SIMPLE vs PRESENT CONTINUOUS</vt:lpstr>
      <vt:lpstr>Слайд 2</vt:lpstr>
      <vt:lpstr>Игры, составленные детьми в качестве домашнего задания</vt:lpstr>
      <vt:lpstr>Слайд 4</vt:lpstr>
      <vt:lpstr>Мы работаем в это месяце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12</cp:revision>
  <dcterms:created xsi:type="dcterms:W3CDTF">2020-01-20T12:49:13Z</dcterms:created>
  <dcterms:modified xsi:type="dcterms:W3CDTF">2020-11-11T04:05:46Z</dcterms:modified>
</cp:coreProperties>
</file>