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8346510-6C6E-426D-A7E7-174C681FF23C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8346510-6C6E-426D-A7E7-174C681FF23C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1A74B35-B57D-4CEB-8225-2C38D657DCB3}" type="slidenum">
              <a:rPr lang="ru-RU" smtClean="0"/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97425"/>
            <a:ext cx="7210425" cy="1823085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Present Simple</a:t>
            </a:r>
            <a:r>
              <a:rPr lang="en-US" b="1" dirty="0" smtClean="0">
                <a:latin typeface="Comic Sans MS" panose="030F0702030302020204" pitchFamily="66" charset="0"/>
              </a:rPr>
              <a:t>/</a:t>
            </a:r>
            <a:br>
              <a:rPr lang="ru-RU" b="1" dirty="0" smtClean="0">
                <a:latin typeface="Comic Sans MS" panose="030F0702030302020204" pitchFamily="66" charset="0"/>
              </a:rPr>
            </a:br>
            <a:r>
              <a:rPr lang="en-US" b="1" dirty="0" smtClean="0">
                <a:latin typeface="Comic Sans MS" panose="030F0702030302020204" pitchFamily="66" charset="0"/>
              </a:rPr>
              <a:t>Present Continuous</a:t>
            </a:r>
            <a:endParaRPr lang="en-US" b="1" dirty="0" smtClean="0">
              <a:latin typeface="Comic Sans MS" panose="030F0702030302020204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706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mic Sans MS" panose="030F0702030302020204" pitchFamily="66" charset="0"/>
              </a:rPr>
              <a:t>ОТВЕТЫ:</a:t>
            </a:r>
            <a:endParaRPr lang="ru-RU" sz="2800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1. His father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is not  watching </a:t>
            </a:r>
            <a:r>
              <a:rPr lang="en-US" sz="3200" dirty="0">
                <a:latin typeface="Comic Sans MS" panose="030F0702030302020204" pitchFamily="66" charset="0"/>
              </a:rPr>
              <a:t>TV at the moment. He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is sleeping </a:t>
            </a:r>
            <a:r>
              <a:rPr lang="en-US" sz="3200" dirty="0">
                <a:latin typeface="Comic Sans MS" panose="030F0702030302020204" pitchFamily="66" charset="0"/>
              </a:rPr>
              <a:t>because he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is</a:t>
            </a:r>
            <a:r>
              <a:rPr lang="en-US" sz="3200" dirty="0">
                <a:latin typeface="Comic Sans MS" panose="030F0702030302020204" pitchFamily="66" charset="0"/>
              </a:rPr>
              <a:t> tired. </a:t>
            </a:r>
            <a:br>
              <a:rPr lang="en-US" sz="3200" dirty="0">
                <a:latin typeface="Comic Sans MS" panose="030F0702030302020204" pitchFamily="66" charset="0"/>
              </a:rPr>
            </a:br>
            <a:r>
              <a:rPr lang="en-US" sz="3200" dirty="0">
                <a:latin typeface="Comic Sans MS" panose="030F0702030302020204" pitchFamily="66" charset="0"/>
              </a:rPr>
              <a:t>2. Pat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is not cooking </a:t>
            </a:r>
            <a:r>
              <a:rPr lang="en-US" sz="3200" dirty="0">
                <a:latin typeface="Comic Sans MS" panose="030F0702030302020204" pitchFamily="66" charset="0"/>
              </a:rPr>
              <a:t>dinner at the moment. She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cooks</a:t>
            </a:r>
            <a:r>
              <a:rPr lang="en-US" sz="3200" dirty="0">
                <a:latin typeface="Comic Sans MS" panose="030F0702030302020204" pitchFamily="66" charset="0"/>
              </a:rPr>
              <a:t> dinner every Monday.  </a:t>
            </a:r>
            <a:br>
              <a:rPr lang="en-US" sz="3200" dirty="0">
                <a:latin typeface="Comic Sans MS" panose="030F0702030302020204" pitchFamily="66" charset="0"/>
              </a:rPr>
            </a:br>
            <a:r>
              <a:rPr lang="en-US" sz="3200" dirty="0">
                <a:latin typeface="Comic Sans MS" panose="030F0702030302020204" pitchFamily="66" charset="0"/>
              </a:rPr>
              <a:t>3.  I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am not drinking </a:t>
            </a:r>
            <a:r>
              <a:rPr lang="en-US" sz="3200" dirty="0">
                <a:latin typeface="Comic Sans MS" panose="030F0702030302020204" pitchFamily="66" charset="0"/>
              </a:rPr>
              <a:t>coffee now. I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am writing </a:t>
            </a:r>
            <a:r>
              <a:rPr lang="en-US" sz="3200" dirty="0">
                <a:latin typeface="Comic Sans MS" panose="030F0702030302020204" pitchFamily="66" charset="0"/>
              </a:rPr>
              <a:t>an English exercise. </a:t>
            </a:r>
            <a:br>
              <a:rPr lang="en-US" sz="3200" dirty="0">
                <a:latin typeface="Comic Sans MS" panose="030F0702030302020204" pitchFamily="66" charset="0"/>
              </a:rPr>
            </a:br>
            <a:r>
              <a:rPr lang="en-US" sz="3200" dirty="0">
                <a:latin typeface="Comic Sans MS" panose="030F0702030302020204" pitchFamily="66" charset="0"/>
              </a:rPr>
              <a:t>4. I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don’t drink </a:t>
            </a:r>
            <a:r>
              <a:rPr lang="en-US" sz="3200" dirty="0">
                <a:latin typeface="Comic Sans MS" panose="030F0702030302020204" pitchFamily="66" charset="0"/>
              </a:rPr>
              <a:t>coffee in the evening. I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drink</a:t>
            </a:r>
            <a:r>
              <a:rPr lang="en-US" sz="3200" dirty="0">
                <a:latin typeface="Comic Sans MS" panose="030F0702030302020204" pitchFamily="66" charset="0"/>
              </a:rPr>
              <a:t> coffee in the morning. </a:t>
            </a:r>
            <a:br>
              <a:rPr lang="en-US" sz="3200" dirty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endParaRPr lang="ru-RU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706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mic Sans MS" panose="030F0702030302020204" pitchFamily="66" charset="0"/>
              </a:rPr>
              <a:t>ОТВЕТЫ:</a:t>
            </a:r>
            <a:endParaRPr lang="ru-RU" sz="2800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5</a:t>
            </a:r>
            <a:r>
              <a:rPr lang="en-US" sz="3200" dirty="0">
                <a:latin typeface="Comic Sans MS" panose="030F0702030302020204" pitchFamily="66" charset="0"/>
              </a:rPr>
              <a:t>. 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Is</a:t>
            </a:r>
            <a:r>
              <a:rPr lang="en-US" sz="3200" dirty="0">
                <a:latin typeface="Comic Sans MS" panose="030F0702030302020204" pitchFamily="66" charset="0"/>
              </a:rPr>
              <a:t> your friend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doing</a:t>
            </a:r>
            <a:r>
              <a:rPr lang="en-US" sz="3200" dirty="0">
                <a:latin typeface="Comic Sans MS" panose="030F0702030302020204" pitchFamily="66" charset="0"/>
              </a:rPr>
              <a:t> his homework now? </a:t>
            </a:r>
            <a:br>
              <a:rPr lang="en-US" sz="3200" dirty="0">
                <a:latin typeface="Comic Sans MS" panose="030F0702030302020204" pitchFamily="66" charset="0"/>
              </a:rPr>
            </a:br>
            <a:r>
              <a:rPr lang="en-US" sz="3200" dirty="0">
                <a:latin typeface="Comic Sans MS" panose="030F0702030302020204" pitchFamily="66" charset="0"/>
              </a:rPr>
              <a:t>6. 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Does</a:t>
            </a:r>
            <a:r>
              <a:rPr lang="en-US" sz="3200" dirty="0">
                <a:latin typeface="Comic Sans MS" panose="030F0702030302020204" pitchFamily="66" charset="0"/>
              </a:rPr>
              <a:t> your friend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go</a:t>
            </a:r>
            <a:r>
              <a:rPr lang="en-US" sz="3200" dirty="0">
                <a:latin typeface="Comic Sans MS" panose="030F0702030302020204" pitchFamily="66" charset="0"/>
              </a:rPr>
              <a:t> to school in the morning? </a:t>
            </a:r>
            <a:br>
              <a:rPr lang="en-US" sz="3200" dirty="0">
                <a:latin typeface="Comic Sans MS" panose="030F0702030302020204" pitchFamily="66" charset="0"/>
              </a:rPr>
            </a:br>
            <a:r>
              <a:rPr lang="en-US" sz="3200" dirty="0">
                <a:latin typeface="Comic Sans MS" panose="030F0702030302020204" pitchFamily="66" charset="0"/>
              </a:rPr>
              <a:t>7. Look! The baby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is sleeping</a:t>
            </a:r>
            <a:r>
              <a:rPr lang="en-US" sz="3200" dirty="0">
                <a:latin typeface="Comic Sans MS" panose="030F0702030302020204" pitchFamily="66" charset="0"/>
              </a:rPr>
              <a:t>. </a:t>
            </a:r>
            <a:br>
              <a:rPr lang="en-US" sz="3200" dirty="0">
                <a:latin typeface="Comic Sans MS" panose="030F0702030302020204" pitchFamily="66" charset="0"/>
              </a:rPr>
            </a:br>
            <a:r>
              <a:rPr lang="en-US" sz="3200" dirty="0">
                <a:latin typeface="Comic Sans MS" panose="030F0702030302020204" pitchFamily="66" charset="0"/>
              </a:rPr>
              <a:t>8. The baby always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sleeps </a:t>
            </a:r>
            <a:r>
              <a:rPr lang="en-US" sz="3200" dirty="0">
                <a:latin typeface="Comic Sans MS" panose="030F0702030302020204" pitchFamily="66" charset="0"/>
              </a:rPr>
              <a:t>after dinner. </a:t>
            </a:r>
            <a:br>
              <a:rPr lang="en-US" sz="3200" dirty="0">
                <a:latin typeface="Comic Sans MS" panose="030F0702030302020204" pitchFamily="66" charset="0"/>
              </a:rPr>
            </a:br>
            <a:r>
              <a:rPr lang="en-US" sz="3200" dirty="0">
                <a:latin typeface="Comic Sans MS" panose="030F0702030302020204" pitchFamily="66" charset="0"/>
              </a:rPr>
              <a:t>9.  My grandmother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doesn’t work</a:t>
            </a:r>
            <a:r>
              <a:rPr lang="en-US" sz="3200" dirty="0">
                <a:latin typeface="Comic Sans MS" panose="030F0702030302020204" pitchFamily="66" charset="0"/>
              </a:rPr>
              <a:t>. She is on pension. </a:t>
            </a:r>
            <a:br>
              <a:rPr lang="en-US" sz="3200" dirty="0">
                <a:latin typeface="Comic Sans MS" panose="030F0702030302020204" pitchFamily="66" charset="0"/>
              </a:rPr>
            </a:br>
            <a:r>
              <a:rPr lang="en-US" sz="3200" dirty="0">
                <a:latin typeface="Comic Sans MS" panose="030F0702030302020204" pitchFamily="66" charset="0"/>
              </a:rPr>
              <a:t>10. My father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isn’t sleeping </a:t>
            </a:r>
            <a:r>
              <a:rPr lang="en-US" sz="3200" dirty="0">
                <a:latin typeface="Comic Sans MS" panose="030F0702030302020204" pitchFamily="66" charset="0"/>
              </a:rPr>
              <a:t>now. He 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is working</a:t>
            </a:r>
            <a:r>
              <a:rPr lang="en-US" sz="3200" dirty="0">
                <a:latin typeface="Comic Sans MS" panose="030F0702030302020204" pitchFamily="66" charset="0"/>
              </a:rPr>
              <a:t> in the garden. </a:t>
            </a:r>
            <a:endParaRPr lang="ru-RU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764704"/>
            <a:ext cx="37338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Present Simple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83568" y="1844824"/>
            <a:ext cx="3733800" cy="43182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>
                <a:latin typeface="Comic Sans MS" panose="030F0702030302020204" pitchFamily="66" charset="0"/>
              </a:rPr>
              <a:t>Мы используем </a:t>
            </a:r>
            <a:r>
              <a:rPr lang="ru-RU" sz="3200" b="1" dirty="0" err="1">
                <a:latin typeface="Comic Sans MS" panose="030F0702030302020204" pitchFamily="66" charset="0"/>
              </a:rPr>
              <a:t>simple</a:t>
            </a:r>
            <a:r>
              <a:rPr lang="ru-RU" sz="3200" dirty="0">
                <a:latin typeface="Comic Sans MS" panose="030F0702030302020204" pitchFamily="66" charset="0"/>
              </a:rPr>
              <a:t> для действий, которые происходят </a:t>
            </a:r>
            <a:r>
              <a:rPr lang="ru-RU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обычно, постоянно </a:t>
            </a:r>
            <a:r>
              <a:rPr lang="ru-RU" sz="3200" dirty="0">
                <a:latin typeface="Comic Sans MS" panose="030F0702030302020204" pitchFamily="66" charset="0"/>
              </a:rPr>
              <a:t>или </a:t>
            </a:r>
            <a:r>
              <a:rPr lang="ru-RU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по плану</a:t>
            </a:r>
            <a:r>
              <a:rPr lang="ru-RU" sz="3200" dirty="0">
                <a:latin typeface="Comic Sans MS" panose="030F0702030302020204" pitchFamily="66" charset="0"/>
              </a:rPr>
              <a:t>.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4008" y="764704"/>
            <a:ext cx="432048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Present Continuous</a:t>
            </a:r>
            <a:endParaRPr lang="en-US" sz="3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88024" y="1844824"/>
            <a:ext cx="3898776" cy="42892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>
                <a:latin typeface="Comic Sans MS" panose="030F0702030302020204" pitchFamily="66" charset="0"/>
              </a:rPr>
              <a:t>Мы используем </a:t>
            </a:r>
            <a:r>
              <a:rPr lang="ru-RU" sz="3200" b="1" dirty="0" err="1">
                <a:latin typeface="Comic Sans MS" panose="030F0702030302020204" pitchFamily="66" charset="0"/>
              </a:rPr>
              <a:t>continuous</a:t>
            </a:r>
            <a:r>
              <a:rPr lang="ru-RU" sz="3200" dirty="0">
                <a:latin typeface="Comic Sans MS" panose="030F0702030302020204" pitchFamily="66" charset="0"/>
              </a:rPr>
              <a:t> для действия, которое происходит </a:t>
            </a:r>
            <a:r>
              <a:rPr lang="ru-RU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в данный момент </a:t>
            </a:r>
            <a:r>
              <a:rPr lang="ru-RU" sz="3200" dirty="0">
                <a:latin typeface="Comic Sans MS" panose="030F0702030302020204" pitchFamily="66" charset="0"/>
              </a:rPr>
              <a:t>и </a:t>
            </a:r>
            <a:r>
              <a:rPr lang="ru-RU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не закончено еще в момент говорения</a:t>
            </a:r>
            <a:r>
              <a:rPr lang="ru-RU" sz="3200" dirty="0">
                <a:latin typeface="Comic Sans MS" panose="030F0702030302020204" pitchFamily="66" charset="0"/>
              </a:rPr>
              <a:t>. </a:t>
            </a:r>
            <a:endParaRPr lang="ru-RU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Comic Sans MS" panose="030F0702030302020204" pitchFamily="66" charset="0"/>
              </a:rPr>
              <a:t>Образование</a:t>
            </a:r>
            <a:endParaRPr lang="ru-RU" sz="6000" dirty="0"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37338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Present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Simple</a:t>
            </a:r>
            <a:endParaRPr lang="en-US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79512" y="2420888"/>
            <a:ext cx="4021832" cy="3886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latin typeface="+mj-lt"/>
              </a:rPr>
              <a:t>утвердительная форма</a:t>
            </a:r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</a:t>
            </a: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V/V-s,-</a:t>
            </a:r>
            <a:r>
              <a:rPr lang="en-US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es</a:t>
            </a:r>
            <a:endParaRPr lang="en-US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He plays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+mj-lt"/>
              </a:rPr>
              <a:t>отрицательная форма</a:t>
            </a:r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       </a:t>
            </a: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don’t/doesn’t + V</a:t>
            </a:r>
            <a:endParaRPr lang="en-US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He doesn’t play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+mj-lt"/>
              </a:rPr>
              <a:t>вопросительная форма</a:t>
            </a:r>
            <a:endParaRPr lang="ru-RU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Do/Does … V…?</a:t>
            </a:r>
            <a:endParaRPr lang="en-US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altLang="ru-RU" b="1" dirty="0">
                <a:solidFill>
                  <a:schemeClr val="tx1"/>
                </a:solidFill>
                <a:latin typeface="Comic Sans MS" panose="030F0702030302020204" pitchFamily="66" charset="0"/>
              </a:rPr>
              <a:t>Does he play?</a:t>
            </a:r>
            <a:endParaRPr lang="en-US" altLang="ru-R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499992" y="1556792"/>
            <a:ext cx="4165848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Present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Continuous</a:t>
            </a:r>
            <a:endParaRPr lang="en-US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2420888"/>
            <a:ext cx="4320480" cy="3886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ru-RU" dirty="0">
                <a:latin typeface="+mj-lt"/>
              </a:rPr>
              <a:t>утвердительная форма</a:t>
            </a:r>
            <a:endParaRPr lang="ru-RU" dirty="0">
              <a:latin typeface="+mj-lt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          </a:t>
            </a:r>
            <a:r>
              <a:rPr lang="en-US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am,is,are</a:t>
            </a: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+ V-</a:t>
            </a:r>
            <a:r>
              <a:rPr lang="en-US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ing</a:t>
            </a:r>
            <a:endParaRPr lang="en-US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ru-RU" b="1" dirty="0" smtClean="0">
                <a:latin typeface="Comic Sans MS" panose="030F0702030302020204" pitchFamily="66" charset="0"/>
              </a:rPr>
              <a:t>He is playing</a:t>
            </a:r>
            <a:endParaRPr lang="ru-RU" b="1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ru-RU" dirty="0"/>
              <a:t>отрицательная форма</a:t>
            </a:r>
            <a:endParaRPr lang="ru-RU" dirty="0"/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am,is,are</a:t>
            </a: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+ not + V-</a:t>
            </a:r>
            <a:r>
              <a:rPr lang="en-US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ing</a:t>
            </a:r>
            <a:endParaRPr lang="en-US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ru-RU" b="1" dirty="0" smtClean="0">
                <a:latin typeface="Comic Sans MS" panose="030F0702030302020204" pitchFamily="66" charset="0"/>
              </a:rPr>
              <a:t>He is not playing</a:t>
            </a:r>
            <a:endParaRPr lang="ru-RU" b="1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ru-RU" dirty="0"/>
              <a:t>вопросительная форма</a:t>
            </a:r>
            <a:endParaRPr lang="ru-RU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Am,Is,Are</a:t>
            </a: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… V-</a:t>
            </a:r>
            <a:r>
              <a:rPr lang="en-US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ing</a:t>
            </a: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…?</a:t>
            </a:r>
            <a:endParaRPr lang="en-US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Is he playing?</a:t>
            </a:r>
            <a:endParaRPr lang="en-U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5580380" y="6381750"/>
            <a:ext cx="14478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  <a:sym typeface="+mn-ea"/>
              </a:rPr>
              <a:t>V</a:t>
            </a:r>
            <a:r>
              <a:rPr lang="ru-RU" altLang="en-US" b="1" dirty="0" smtClean="0">
                <a:solidFill>
                  <a:srgbClr val="C00000"/>
                </a:solidFill>
                <a:latin typeface="Comic Sans MS" panose="030F0702030302020204" pitchFamily="66" charset="0"/>
                <a:sym typeface="+mn-ea"/>
              </a:rPr>
              <a:t> - глагол</a:t>
            </a:r>
            <a:endParaRPr lang="ru-RU" altLang="en-US" b="1" dirty="0" smtClean="0">
              <a:solidFill>
                <a:srgbClr val="C00000"/>
              </a:solidFill>
              <a:latin typeface="Comic Sans MS" panose="030F0702030302020204" pitchFamily="66" charset="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37338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PRESENT SIMPLE</a:t>
            </a:r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7504" y="1556792"/>
            <a:ext cx="4176464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>
                <a:latin typeface="Comic Sans MS" panose="030F0702030302020204" pitchFamily="66" charset="0"/>
              </a:rPr>
              <a:t>Water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Comic Sans MS" panose="030F0702030302020204" pitchFamily="66" charset="0"/>
              </a:rPr>
              <a:t>boils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at</a:t>
            </a:r>
            <a:r>
              <a:rPr lang="ru-RU" dirty="0">
                <a:latin typeface="Comic Sans MS" panose="030F0702030302020204" pitchFamily="66" charset="0"/>
              </a:rPr>
              <a:t> 100 </a:t>
            </a:r>
            <a:r>
              <a:rPr lang="ru-RU" dirty="0" err="1">
                <a:latin typeface="Comic Sans MS" panose="030F0702030302020204" pitchFamily="66" charset="0"/>
              </a:rPr>
              <a:t>degrees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celsius</a:t>
            </a:r>
            <a:r>
              <a:rPr lang="ru-RU" dirty="0">
                <a:latin typeface="Comic Sans MS" panose="030F0702030302020204" pitchFamily="66" charset="0"/>
              </a:rPr>
              <a:t>.( Обычно вода кипит при 100 градусах</a:t>
            </a:r>
            <a:r>
              <a:rPr lang="ru-RU" dirty="0" smtClean="0">
                <a:latin typeface="Comic Sans MS" panose="030F0702030302020204" pitchFamily="66" charset="0"/>
              </a:rPr>
              <a:t>)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ru-RU" dirty="0" err="1">
                <a:latin typeface="Comic Sans MS" panose="030F0702030302020204" pitchFamily="66" charset="0"/>
              </a:rPr>
              <a:t>Excuse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me</a:t>
            </a:r>
            <a:r>
              <a:rPr lang="ru-RU" dirty="0">
                <a:latin typeface="Comic Sans MS" panose="030F0702030302020204" pitchFamily="66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do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you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Comic Sans MS" panose="030F0702030302020204" pitchFamily="66" charset="0"/>
              </a:rPr>
              <a:t>speak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English</a:t>
            </a:r>
            <a:r>
              <a:rPr lang="ru-RU" dirty="0">
                <a:latin typeface="Comic Sans MS" panose="030F0702030302020204" pitchFamily="66" charset="0"/>
              </a:rPr>
              <a:t>? Извините, вы говорите на английском?(вообще</a:t>
            </a:r>
            <a:r>
              <a:rPr lang="ru-RU" dirty="0" smtClean="0">
                <a:latin typeface="Comic Sans MS" panose="030F0702030302020204" pitchFamily="66" charset="0"/>
              </a:rPr>
              <a:t>)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It 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doesn't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rain</a:t>
            </a:r>
            <a:r>
              <a:rPr lang="en-US" dirty="0">
                <a:latin typeface="Comic Sans MS" panose="030F0702030302020204" pitchFamily="66" charset="0"/>
              </a:rPr>
              <a:t> very much in summer. </a:t>
            </a:r>
            <a:r>
              <a:rPr lang="en-US" dirty="0" err="1">
                <a:latin typeface="Comic Sans MS" panose="030F0702030302020204" pitchFamily="66" charset="0"/>
              </a:rPr>
              <a:t>Обычно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летом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идут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дожди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427984" y="476672"/>
            <a:ext cx="4608512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PRESENT CONTINUOUS</a:t>
            </a:r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7984" y="1556792"/>
            <a:ext cx="4608512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The water 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is boiling</a:t>
            </a:r>
            <a:r>
              <a:rPr lang="en-US" dirty="0">
                <a:latin typeface="Comic Sans MS" panose="030F0702030302020204" pitchFamily="66" charset="0"/>
              </a:rPr>
              <a:t>. Can you turn it off? ( </a:t>
            </a:r>
            <a:r>
              <a:rPr lang="en-US" dirty="0" err="1">
                <a:latin typeface="Comic Sans MS" panose="030F0702030302020204" pitchFamily="66" charset="0"/>
              </a:rPr>
              <a:t>Вода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кипит</a:t>
            </a:r>
            <a:r>
              <a:rPr lang="en-US" dirty="0">
                <a:latin typeface="Comic Sans MS" panose="030F0702030302020204" pitchFamily="66" charset="0"/>
              </a:rPr>
              <a:t> в </a:t>
            </a:r>
            <a:r>
              <a:rPr lang="en-US" dirty="0" err="1">
                <a:latin typeface="Comic Sans MS" panose="030F0702030302020204" pitchFamily="66" charset="0"/>
              </a:rPr>
              <a:t>данный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момент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</a:rPr>
              <a:t>Выключи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ее</a:t>
            </a:r>
            <a:r>
              <a:rPr lang="en-US" dirty="0" smtClean="0">
                <a:latin typeface="Comic Sans MS" panose="030F0702030302020204" pitchFamily="66" charset="0"/>
              </a:rPr>
              <a:t>.)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Listen to those people. What language 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are</a:t>
            </a:r>
            <a:r>
              <a:rPr lang="en-US" dirty="0">
                <a:latin typeface="Comic Sans MS" panose="030F0702030302020204" pitchFamily="66" charset="0"/>
              </a:rPr>
              <a:t> they 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speaking</a:t>
            </a:r>
            <a:r>
              <a:rPr lang="en-US" dirty="0">
                <a:latin typeface="Comic Sans MS" panose="030F0702030302020204" pitchFamily="66" charset="0"/>
              </a:rPr>
              <a:t>? </a:t>
            </a:r>
            <a:r>
              <a:rPr lang="en-US" dirty="0" err="1">
                <a:latin typeface="Comic Sans MS" panose="030F0702030302020204" pitchFamily="66" charset="0"/>
              </a:rPr>
              <a:t>Послушай</a:t>
            </a:r>
            <a:r>
              <a:rPr lang="en-US" dirty="0">
                <a:latin typeface="Comic Sans MS" panose="030F0702030302020204" pitchFamily="66" charset="0"/>
              </a:rPr>
              <a:t> . </a:t>
            </a:r>
            <a:r>
              <a:rPr lang="en-US" dirty="0" err="1">
                <a:latin typeface="Comic Sans MS" panose="030F0702030302020204" pitchFamily="66" charset="0"/>
              </a:rPr>
              <a:t>На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каком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языке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они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говорят</a:t>
            </a:r>
            <a:r>
              <a:rPr lang="en-US" dirty="0">
                <a:latin typeface="Comic Sans MS" panose="030F0702030302020204" pitchFamily="66" charset="0"/>
              </a:rPr>
              <a:t>?(</a:t>
            </a:r>
            <a:r>
              <a:rPr lang="en-US" dirty="0" err="1">
                <a:latin typeface="Comic Sans MS" panose="030F0702030302020204" pitchFamily="66" charset="0"/>
              </a:rPr>
              <a:t>сейчас</a:t>
            </a:r>
            <a:r>
              <a:rPr lang="en-US" dirty="0" smtClean="0">
                <a:latin typeface="Comic Sans MS" panose="030F0702030302020204" pitchFamily="66" charset="0"/>
              </a:rPr>
              <a:t>)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Let's go out. It 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isn't raining</a:t>
            </a:r>
            <a:r>
              <a:rPr lang="en-US" dirty="0">
                <a:latin typeface="Comic Sans MS" panose="030F0702030302020204" pitchFamily="66" charset="0"/>
              </a:rPr>
              <a:t> now. </a:t>
            </a:r>
            <a:r>
              <a:rPr lang="en-US" dirty="0" err="1">
                <a:latin typeface="Comic Sans MS" panose="030F0702030302020204" pitchFamily="66" charset="0"/>
              </a:rPr>
              <a:t>Пойдем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улицу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</a:rPr>
              <a:t>Дождя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нет</a:t>
            </a:r>
            <a:r>
              <a:rPr lang="en-US" dirty="0">
                <a:latin typeface="Comic Sans MS" panose="030F0702030302020204" pitchFamily="66" charset="0"/>
              </a:rPr>
              <a:t>.(</a:t>
            </a:r>
            <a:r>
              <a:rPr lang="en-US" dirty="0" err="1">
                <a:latin typeface="Comic Sans MS" panose="030F0702030302020204" pitchFamily="66" charset="0"/>
              </a:rPr>
              <a:t>сейчас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7503" y="404664"/>
          <a:ext cx="8928993" cy="6260380"/>
        </p:xfrm>
        <a:graphic>
          <a:graphicData uri="http://schemas.openxmlformats.org/drawingml/2006/table">
            <a:tbl>
              <a:tblPr/>
              <a:tblGrid>
                <a:gridCol w="2976331"/>
                <a:gridCol w="2976331"/>
                <a:gridCol w="2976331"/>
              </a:tblGrid>
              <a:tr h="1283052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Внимание!</a:t>
                      </a:r>
                      <a:r>
                        <a:rPr lang="ru-RU" sz="28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Comic Sans MS" panose="030F0702030302020204" pitchFamily="66" charset="0"/>
                        </a:rPr>
                        <a:t>Следующие глаголы </a:t>
                      </a:r>
                      <a:r>
                        <a:rPr lang="ru-RU" sz="2800" b="1" dirty="0">
                          <a:effectLst/>
                          <a:latin typeface="Comic Sans MS" panose="030F0702030302020204" pitchFamily="66" charset="0"/>
                        </a:rPr>
                        <a:t>НИКОГДА</a:t>
                      </a:r>
                      <a:r>
                        <a:rPr lang="ru-RU" sz="2800" dirty="0">
                          <a:effectLst/>
                          <a:latin typeface="Comic Sans MS" panose="030F0702030302020204" pitchFamily="66" charset="0"/>
                        </a:rPr>
                        <a:t> не употребляются в форме </a:t>
                      </a:r>
                      <a:r>
                        <a:rPr lang="ru-RU" sz="2800" b="1" i="1" dirty="0" err="1">
                          <a:effectLst/>
                          <a:latin typeface="Comic Sans MS" panose="030F0702030302020204" pitchFamily="66" charset="0"/>
                        </a:rPr>
                        <a:t>Continuous</a:t>
                      </a:r>
                      <a:r>
                        <a:rPr lang="ru-RU" sz="2800" b="1" i="1" dirty="0">
                          <a:effectLst/>
                          <a:latin typeface="Comic Sans MS" panose="030F0702030302020204" pitchFamily="66" charset="0"/>
                        </a:rPr>
                        <a:t>:</a:t>
                      </a:r>
                      <a:endParaRPr lang="ru-RU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733172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like</a:t>
                      </a:r>
                      <a:r>
                        <a:rPr lang="en-US" sz="28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800" i="1" dirty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2800" i="1" dirty="0">
                          <a:effectLst/>
                          <a:latin typeface="Comic Sans MS" panose="030F0702030302020204" pitchFamily="66" charset="0"/>
                        </a:rPr>
                        <a:t>нравится)</a:t>
                      </a:r>
                      <a:endParaRPr lang="ru-RU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want</a:t>
                      </a:r>
                      <a:r>
                        <a:rPr lang="en-US" sz="28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800" i="1" dirty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2800" i="1" dirty="0">
                          <a:effectLst/>
                          <a:latin typeface="Comic Sans MS" panose="030F0702030302020204" pitchFamily="66" charset="0"/>
                        </a:rPr>
                        <a:t>хотеть)</a:t>
                      </a:r>
                      <a:endParaRPr lang="ru-RU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know</a:t>
                      </a:r>
                      <a:r>
                        <a:rPr lang="en-US" sz="28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800" i="1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2800" i="1">
                          <a:effectLst/>
                          <a:latin typeface="Comic Sans MS" panose="030F0702030302020204" pitchFamily="66" charset="0"/>
                        </a:rPr>
                        <a:t>знать)</a:t>
                      </a:r>
                      <a:endParaRPr lang="ru-RU" sz="28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</a:tr>
              <a:tr h="1283052"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prefer</a:t>
                      </a:r>
                      <a:r>
                        <a:rPr lang="en-US" sz="28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800" i="1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2800" i="1">
                          <a:effectLst/>
                          <a:latin typeface="Comic Sans MS" panose="030F0702030302020204" pitchFamily="66" charset="0"/>
                        </a:rPr>
                        <a:t>предпочитать)</a:t>
                      </a:r>
                      <a:endParaRPr lang="ru-RU" sz="28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need</a:t>
                      </a:r>
                      <a:r>
                        <a:rPr lang="en-US" sz="28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800" i="1" dirty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2800" i="1" dirty="0">
                          <a:effectLst/>
                          <a:latin typeface="Comic Sans MS" panose="030F0702030302020204" pitchFamily="66" charset="0"/>
                        </a:rPr>
                        <a:t>нуждаться)</a:t>
                      </a:r>
                      <a:endParaRPr lang="ru-RU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must</a:t>
                      </a:r>
                      <a:r>
                        <a:rPr lang="en-US" sz="2800" i="1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800" i="1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2800" i="1">
                          <a:effectLst/>
                          <a:latin typeface="Comic Sans MS" panose="030F0702030302020204" pitchFamily="66" charset="0"/>
                        </a:rPr>
                        <a:t>быть должным)</a:t>
                      </a:r>
                      <a:endParaRPr lang="ru-RU" sz="28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</a:tr>
              <a:tr h="1283052"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love</a:t>
                      </a:r>
                      <a:r>
                        <a:rPr lang="en-US" sz="28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800" i="1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2800" i="1">
                          <a:effectLst/>
                          <a:latin typeface="Comic Sans MS" panose="030F0702030302020204" pitchFamily="66" charset="0"/>
                        </a:rPr>
                        <a:t>любить)</a:t>
                      </a:r>
                      <a:endParaRPr lang="ru-RU" sz="28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remember</a:t>
                      </a:r>
                      <a:r>
                        <a:rPr lang="en-US" sz="28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800" i="1" dirty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2800" i="1" dirty="0">
                          <a:effectLst/>
                          <a:latin typeface="Comic Sans MS" panose="030F0702030302020204" pitchFamily="66" charset="0"/>
                        </a:rPr>
                        <a:t>помнить)</a:t>
                      </a:r>
                      <a:endParaRPr lang="ru-RU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understand</a:t>
                      </a:r>
                      <a:r>
                        <a:rPr lang="en-US" sz="28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800" i="1" dirty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2800" i="1" dirty="0">
                          <a:effectLst/>
                          <a:latin typeface="Comic Sans MS" panose="030F0702030302020204" pitchFamily="66" charset="0"/>
                        </a:rPr>
                        <a:t>понимать)</a:t>
                      </a:r>
                      <a:endParaRPr lang="ru-RU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</a:tr>
              <a:tr h="733172"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hate</a:t>
                      </a:r>
                      <a:r>
                        <a:rPr lang="en-US" sz="28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800" i="1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2800" i="1">
                          <a:effectLst/>
                          <a:latin typeface="Comic Sans MS" panose="030F0702030302020204" pitchFamily="66" charset="0"/>
                        </a:rPr>
                        <a:t>ненавидеть)</a:t>
                      </a:r>
                      <a:endParaRPr lang="ru-RU" sz="28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forget</a:t>
                      </a:r>
                      <a:r>
                        <a:rPr lang="en-US" sz="28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800" i="1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2800" i="1">
                          <a:effectLst/>
                          <a:latin typeface="Comic Sans MS" panose="030F0702030302020204" pitchFamily="66" charset="0"/>
                        </a:rPr>
                        <a:t>забывать)</a:t>
                      </a:r>
                      <a:endParaRPr lang="ru-RU" sz="28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believe</a:t>
                      </a:r>
                      <a:r>
                        <a:rPr lang="en-US" sz="28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800" i="1" dirty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2800" i="1" dirty="0">
                          <a:effectLst/>
                          <a:latin typeface="Comic Sans MS" panose="030F0702030302020204" pitchFamily="66" charset="0"/>
                        </a:rPr>
                        <a:t>верить)</a:t>
                      </a:r>
                      <a:endParaRPr lang="ru-RU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</a:tr>
              <a:tr h="733172">
                <a:tc>
                  <a:txBody>
                    <a:bodyPr/>
                    <a:lstStyle/>
                    <a:p>
                      <a:r>
                        <a:rPr lang="ru-RU" sz="2800">
                          <a:latin typeface="Comic Sans MS" panose="030F0702030302020204" pitchFamily="66" charset="0"/>
                        </a:rPr>
                        <a:t> </a:t>
                      </a:r>
                      <a:endParaRPr lang="ru-RU" sz="28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latin typeface="Comic Sans MS" panose="030F0702030302020204" pitchFamily="66" charset="0"/>
                        </a:rPr>
                        <a:t> </a:t>
                      </a:r>
                      <a:endParaRPr lang="ru-RU" sz="28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depend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9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147248" cy="6480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>
                <a:latin typeface="Comic Sans MS" panose="030F0702030302020204" pitchFamily="66" charset="0"/>
              </a:rPr>
              <a:t>Глагол</a:t>
            </a:r>
            <a:r>
              <a:rPr lang="ru-RU" sz="3200" b="1" dirty="0">
                <a:latin typeface="Comic Sans MS" panose="030F0702030302020204" pitchFamily="66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to</a:t>
            </a:r>
            <a:r>
              <a:rPr 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feel</a:t>
            </a:r>
            <a:r>
              <a:rPr lang="ru-RU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ru-RU" sz="3200" i="1" dirty="0">
                <a:latin typeface="Comic Sans MS" panose="030F0702030302020204" pitchFamily="66" charset="0"/>
              </a:rPr>
              <a:t>(чувствовать</a:t>
            </a:r>
            <a:r>
              <a:rPr lang="ru-RU" sz="3200" dirty="0">
                <a:latin typeface="Comic Sans MS" panose="030F0702030302020204" pitchFamily="66" charset="0"/>
              </a:rPr>
              <a:t>) отечественные учебники обычно причисляют к группе глаголов, которые в </a:t>
            </a:r>
            <a:r>
              <a:rPr lang="ru-RU" sz="3200" b="1" dirty="0" err="1">
                <a:latin typeface="Comic Sans MS" panose="030F0702030302020204" pitchFamily="66" charset="0"/>
              </a:rPr>
              <a:t>Continuous</a:t>
            </a:r>
            <a:r>
              <a:rPr lang="ru-RU" sz="3200" b="1" dirty="0">
                <a:latin typeface="Comic Sans MS" panose="030F0702030302020204" pitchFamily="66" charset="0"/>
              </a:rPr>
              <a:t> </a:t>
            </a:r>
            <a:r>
              <a:rPr lang="ru-RU" sz="3200" dirty="0">
                <a:latin typeface="Comic Sans MS" panose="030F0702030302020204" pitchFamily="66" charset="0"/>
              </a:rPr>
              <a:t>не употребляются. Однако на самом деле глагол</a:t>
            </a:r>
            <a:r>
              <a:rPr lang="ru-RU" sz="3200" b="1" dirty="0">
                <a:latin typeface="Comic Sans MS" panose="030F0702030302020204" pitchFamily="66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to</a:t>
            </a:r>
            <a:r>
              <a:rPr 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feel</a:t>
            </a:r>
            <a:r>
              <a:rPr 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ru-RU" sz="3200" dirty="0">
                <a:latin typeface="Comic Sans MS" panose="030F0702030302020204" pitchFamily="66" charset="0"/>
              </a:rPr>
              <a:t>к этой группе </a:t>
            </a:r>
            <a:r>
              <a:rPr 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не</a:t>
            </a:r>
            <a:r>
              <a:rPr lang="ru-RU" sz="3200" dirty="0">
                <a:latin typeface="Comic Sans MS" panose="030F0702030302020204" pitchFamily="66" charset="0"/>
              </a:rPr>
              <a:t> относится. В современном (даже официальном) английском вполне допустимо и </a:t>
            </a:r>
            <a:r>
              <a:rPr 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рекомендуется</a:t>
            </a:r>
            <a:r>
              <a:rPr lang="ru-RU" sz="3200" dirty="0">
                <a:latin typeface="Comic Sans MS" panose="030F0702030302020204" pitchFamily="66" charset="0"/>
              </a:rPr>
              <a:t> говорить именно "</a:t>
            </a:r>
            <a:r>
              <a:rPr lang="ru-RU" sz="3200" dirty="0" err="1">
                <a:latin typeface="Comic Sans MS" panose="030F0702030302020204" pitchFamily="66" charset="0"/>
              </a:rPr>
              <a:t>I'</a:t>
            </a:r>
            <a:r>
              <a:rPr lang="ru-RU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feel</a:t>
            </a:r>
            <a:r>
              <a:rPr lang="ru-RU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ing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awful</a:t>
            </a:r>
            <a:r>
              <a:rPr lang="ru-RU" sz="3200" dirty="0">
                <a:latin typeface="Comic Sans MS" panose="030F0702030302020204" pitchFamily="66" charset="0"/>
              </a:rPr>
              <a:t>" </a:t>
            </a:r>
            <a:r>
              <a:rPr lang="ru-RU" sz="3200" i="1" dirty="0">
                <a:latin typeface="Comic Sans MS" panose="030F0702030302020204" pitchFamily="66" charset="0"/>
              </a:rPr>
              <a:t>(Я ужасно себя чувствую)</a:t>
            </a:r>
            <a:r>
              <a:rPr lang="ru-RU" sz="3200" dirty="0">
                <a:latin typeface="Comic Sans MS" panose="030F0702030302020204" pitchFamily="66" charset="0"/>
              </a:rPr>
              <a:t>, а </a:t>
            </a:r>
            <a:r>
              <a:rPr 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не</a:t>
            </a:r>
            <a:r>
              <a:rPr lang="ru-RU" sz="3200" dirty="0">
                <a:latin typeface="Comic Sans MS" panose="030F0702030302020204" pitchFamily="66" charset="0"/>
              </a:rPr>
              <a:t> "I </a:t>
            </a:r>
            <a:r>
              <a:rPr lang="ru-RU" sz="3200" dirty="0" err="1">
                <a:latin typeface="Comic Sans MS" panose="030F0702030302020204" pitchFamily="66" charset="0"/>
              </a:rPr>
              <a:t>feel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awful</a:t>
            </a:r>
            <a:r>
              <a:rPr lang="ru-RU" sz="3200" dirty="0">
                <a:latin typeface="Comic Sans MS" panose="030F0702030302020204" pitchFamily="66" charset="0"/>
              </a:rPr>
              <a:t>", если речь идет о данном моменте.</a:t>
            </a:r>
            <a:endParaRPr lang="ru-RU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3050"/>
            <a:ext cx="7787208" cy="9237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>
                <a:latin typeface="Comic Sans MS" panose="030F0702030302020204" pitchFamily="66" charset="0"/>
              </a:rPr>
              <a:t>Указывающие словосочетания</a:t>
            </a:r>
            <a:endParaRPr lang="ru-RU" sz="3600" dirty="0"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37338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PRESENT SIMPLE</a:t>
            </a:r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7544" y="2276872"/>
            <a:ext cx="3744416" cy="41764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sz="3000" b="1" dirty="0">
                <a:latin typeface="Comic Sans MS" panose="030F0702030302020204" pitchFamily="66" charset="0"/>
              </a:rPr>
              <a:t>always </a:t>
            </a:r>
            <a:endParaRPr lang="en-US" sz="3000" dirty="0">
              <a:latin typeface="Comic Sans MS" panose="030F0702030302020204" pitchFamily="66" charset="0"/>
            </a:endParaRPr>
          </a:p>
          <a:p>
            <a:r>
              <a:rPr lang="en-US" sz="3000" b="1" dirty="0">
                <a:latin typeface="Comic Sans MS" panose="030F0702030302020204" pitchFamily="66" charset="0"/>
              </a:rPr>
              <a:t>every ... </a:t>
            </a:r>
            <a:endParaRPr lang="en-US" sz="3000" dirty="0">
              <a:latin typeface="Comic Sans MS" panose="030F0702030302020204" pitchFamily="66" charset="0"/>
            </a:endParaRPr>
          </a:p>
          <a:p>
            <a:r>
              <a:rPr lang="en-US" sz="3000" b="1" dirty="0">
                <a:latin typeface="Comic Sans MS" panose="030F0702030302020204" pitchFamily="66" charset="0"/>
              </a:rPr>
              <a:t>often </a:t>
            </a:r>
            <a:endParaRPr lang="en-US" sz="3000" dirty="0">
              <a:latin typeface="Comic Sans MS" panose="030F0702030302020204" pitchFamily="66" charset="0"/>
            </a:endParaRPr>
          </a:p>
          <a:p>
            <a:r>
              <a:rPr lang="en-US" sz="3000" b="1" dirty="0">
                <a:latin typeface="Comic Sans MS" panose="030F0702030302020204" pitchFamily="66" charset="0"/>
              </a:rPr>
              <a:t>normally </a:t>
            </a:r>
            <a:endParaRPr lang="en-US" sz="3000" dirty="0">
              <a:latin typeface="Comic Sans MS" panose="030F0702030302020204" pitchFamily="66" charset="0"/>
            </a:endParaRPr>
          </a:p>
          <a:p>
            <a:r>
              <a:rPr lang="en-US" sz="3000" b="1" dirty="0">
                <a:latin typeface="Comic Sans MS" panose="030F0702030302020204" pitchFamily="66" charset="0"/>
              </a:rPr>
              <a:t>usually </a:t>
            </a:r>
            <a:endParaRPr lang="en-US" sz="3000" dirty="0">
              <a:latin typeface="Comic Sans MS" panose="030F0702030302020204" pitchFamily="66" charset="0"/>
            </a:endParaRPr>
          </a:p>
          <a:p>
            <a:r>
              <a:rPr lang="en-US" sz="3000" b="1" dirty="0">
                <a:latin typeface="Comic Sans MS" panose="030F0702030302020204" pitchFamily="66" charset="0"/>
              </a:rPr>
              <a:t>sometimes </a:t>
            </a:r>
            <a:endParaRPr lang="en-US" sz="3000" dirty="0">
              <a:latin typeface="Comic Sans MS" panose="030F0702030302020204" pitchFamily="66" charset="0"/>
            </a:endParaRPr>
          </a:p>
          <a:p>
            <a:r>
              <a:rPr lang="en-US" sz="3000" b="1" dirty="0">
                <a:latin typeface="Comic Sans MS" panose="030F0702030302020204" pitchFamily="66" charset="0"/>
              </a:rPr>
              <a:t>seldom </a:t>
            </a:r>
            <a:endParaRPr lang="en-US" sz="3000" dirty="0">
              <a:latin typeface="Comic Sans MS" panose="030F0702030302020204" pitchFamily="66" charset="0"/>
            </a:endParaRPr>
          </a:p>
          <a:p>
            <a:r>
              <a:rPr lang="en-US" sz="3000" b="1" dirty="0">
                <a:latin typeface="Comic Sans MS" panose="030F0702030302020204" pitchFamily="66" charset="0"/>
              </a:rPr>
              <a:t>never </a:t>
            </a:r>
            <a:endParaRPr lang="en-US" sz="3000" dirty="0">
              <a:latin typeface="Comic Sans MS" panose="030F0702030302020204" pitchFamily="66" charset="0"/>
            </a:endParaRPr>
          </a:p>
          <a:p>
            <a:r>
              <a:rPr lang="en-US" sz="3000" b="1" dirty="0">
                <a:latin typeface="Comic Sans MS" panose="030F0702030302020204" pitchFamily="66" charset="0"/>
              </a:rPr>
              <a:t>first </a:t>
            </a:r>
            <a:endParaRPr lang="en-US" sz="3000" dirty="0">
              <a:latin typeface="Comic Sans MS" panose="030F0702030302020204" pitchFamily="66" charset="0"/>
            </a:endParaRPr>
          </a:p>
          <a:p>
            <a:r>
              <a:rPr lang="en-US" sz="3000" b="1" dirty="0">
                <a:latin typeface="Comic Sans MS" panose="030F0702030302020204" pitchFamily="66" charset="0"/>
              </a:rPr>
              <a:t>then </a:t>
            </a:r>
            <a:endParaRPr lang="en-US" sz="3000" b="1" dirty="0" smtClean="0">
              <a:latin typeface="Comic Sans MS" panose="030F0702030302020204" pitchFamily="66" charset="0"/>
            </a:endParaRPr>
          </a:p>
          <a:p>
            <a:r>
              <a:rPr lang="en-US" sz="3000" b="1" dirty="0" smtClean="0">
                <a:latin typeface="Comic Sans MS" panose="030F0702030302020204" pitchFamily="66" charset="0"/>
              </a:rPr>
              <a:t>on Fridays…</a:t>
            </a:r>
            <a:endParaRPr lang="en-US" sz="3000" dirty="0">
              <a:latin typeface="Comic Sans MS" panose="030F0702030302020204" pitchFamily="66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355976" y="1412776"/>
            <a:ext cx="4608512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PRESENT CONTINUOUS</a:t>
            </a:r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55976" y="2348880"/>
            <a:ext cx="4536504" cy="41044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at the moment 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at this moment 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today 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now 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right now 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Listen! 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Look! </a:t>
            </a:r>
            <a:endParaRPr lang="en-US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err="1">
                <a:latin typeface="Comic Sans MS" panose="030F0702030302020204" pitchFamily="66" charset="0"/>
              </a:rPr>
              <a:t>Раскройте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скобки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err="1">
                <a:latin typeface="Comic Sans MS" panose="030F0702030302020204" pitchFamily="66" charset="0"/>
              </a:rPr>
              <a:t>употребляя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глаголы</a:t>
            </a:r>
            <a:r>
              <a:rPr lang="en-US" sz="2800" dirty="0">
                <a:latin typeface="Comic Sans MS" panose="030F0702030302020204" pitchFamily="66" charset="0"/>
              </a:rPr>
              <a:t> в Present Continuous </a:t>
            </a:r>
            <a:r>
              <a:rPr lang="en-US" sz="2800" dirty="0" err="1">
                <a:latin typeface="Comic Sans MS" panose="030F0702030302020204" pitchFamily="66" charset="0"/>
              </a:rPr>
              <a:t>или</a:t>
            </a:r>
            <a:r>
              <a:rPr lang="en-US" sz="2800" dirty="0">
                <a:latin typeface="Comic Sans MS" panose="030F0702030302020204" pitchFamily="66" charset="0"/>
              </a:rPr>
              <a:t> Present Simple.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08" y="1916966"/>
            <a:ext cx="8568952" cy="5184576"/>
          </a:xfrm>
        </p:spPr>
        <p:txBody>
          <a:bodyPr>
            <a:noAutofit/>
          </a:bodyPr>
          <a:lstStyle/>
          <a:p>
            <a:r>
              <a:rPr lang="ru-RU" altLang="en-US" sz="2800" dirty="0" smtClean="0">
                <a:latin typeface="Comic Sans MS" panose="030F0702030302020204" pitchFamily="66" charset="0"/>
              </a:rPr>
              <a:t>1. </a:t>
            </a:r>
            <a:r>
              <a:rPr lang="en-US" sz="2800" dirty="0" smtClean="0">
                <a:latin typeface="Comic Sans MS" panose="030F0702030302020204" pitchFamily="66" charset="0"/>
              </a:rPr>
              <a:t>His </a:t>
            </a:r>
            <a:r>
              <a:rPr lang="en-US" sz="2800" dirty="0">
                <a:latin typeface="Comic Sans MS" panose="030F0702030302020204" pitchFamily="66" charset="0"/>
              </a:rPr>
              <a:t>father (not to watch) TV at the moment. He (to sleep) because he (to be) tired. 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 </a:t>
            </a:r>
            <a:r>
              <a:rPr lang="ru-RU" altLang="en-US" sz="2800" dirty="0">
                <a:latin typeface="Comic Sans MS" panose="030F0702030302020204" pitchFamily="66" charset="0"/>
              </a:rPr>
              <a:t>2. </a:t>
            </a:r>
            <a:r>
              <a:rPr lang="en-US" sz="2800" dirty="0">
                <a:latin typeface="Comic Sans MS" panose="030F0702030302020204" pitchFamily="66" charset="0"/>
              </a:rPr>
              <a:t>Pat (not to cook) dinner at the moment. She (to talk) dinner every Monday.  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 </a:t>
            </a:r>
            <a:r>
              <a:rPr lang="ru-RU" altLang="en-US" sz="2800" dirty="0">
                <a:latin typeface="Comic Sans MS" panose="030F0702030302020204" pitchFamily="66" charset="0"/>
              </a:rPr>
              <a:t>3. </a:t>
            </a:r>
            <a:r>
              <a:rPr lang="en-US" sz="2800" dirty="0">
                <a:latin typeface="Comic Sans MS" panose="030F0702030302020204" pitchFamily="66" charset="0"/>
              </a:rPr>
              <a:t>I (not to drink) coffee now. I (to write) an English exercise. 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ru-RU" altLang="en-US" sz="2800" dirty="0">
                <a:latin typeface="Comic Sans MS" panose="030F0702030302020204" pitchFamily="66" charset="0"/>
              </a:rPr>
              <a:t>4. </a:t>
            </a:r>
            <a:r>
              <a:rPr lang="en-US" sz="2800" dirty="0">
                <a:latin typeface="Comic Sans MS" panose="030F0702030302020204" pitchFamily="66" charset="0"/>
              </a:rPr>
              <a:t>I (not to drink) coffee in the evening. I (to drink) coffee in the morning. 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err="1">
                <a:latin typeface="Comic Sans MS" panose="030F0702030302020204" pitchFamily="66" charset="0"/>
              </a:rPr>
              <a:t>Раскройте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скобки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err="1">
                <a:latin typeface="Comic Sans MS" panose="030F0702030302020204" pitchFamily="66" charset="0"/>
              </a:rPr>
              <a:t>употребляя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глаголы</a:t>
            </a:r>
            <a:r>
              <a:rPr lang="en-US" sz="2800" dirty="0">
                <a:latin typeface="Comic Sans MS" panose="030F0702030302020204" pitchFamily="66" charset="0"/>
              </a:rPr>
              <a:t> в Present Continuous </a:t>
            </a:r>
            <a:r>
              <a:rPr lang="en-US" sz="2800" dirty="0" err="1">
                <a:latin typeface="Comic Sans MS" panose="030F0702030302020204" pitchFamily="66" charset="0"/>
              </a:rPr>
              <a:t>или</a:t>
            </a:r>
            <a:r>
              <a:rPr lang="en-US" sz="2800" dirty="0">
                <a:latin typeface="Comic Sans MS" panose="030F0702030302020204" pitchFamily="66" charset="0"/>
              </a:rPr>
              <a:t> Present Simple.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9" y="2349143"/>
            <a:ext cx="8424936" cy="4824536"/>
          </a:xfrm>
        </p:spPr>
        <p:txBody>
          <a:bodyPr>
            <a:noAutofit/>
          </a:bodyPr>
          <a:lstStyle/>
          <a:p>
            <a:r>
              <a:rPr lang="ru-RU" altLang="en-US" sz="2800" dirty="0">
                <a:latin typeface="Comic Sans MS" panose="030F0702030302020204" pitchFamily="66" charset="0"/>
              </a:rPr>
              <a:t>1. </a:t>
            </a:r>
            <a:r>
              <a:rPr lang="en-US" sz="2800" dirty="0">
                <a:latin typeface="Comic Sans MS" panose="030F0702030302020204" pitchFamily="66" charset="0"/>
              </a:rPr>
              <a:t>Your friend (to do) his homework now? 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ru-RU" altLang="en-US" sz="2800" dirty="0">
                <a:latin typeface="Comic Sans MS" panose="030F0702030302020204" pitchFamily="66" charset="0"/>
              </a:rPr>
              <a:t>2.</a:t>
            </a:r>
            <a:r>
              <a:rPr lang="en-US" sz="2800" dirty="0">
                <a:latin typeface="Comic Sans MS" panose="030F0702030302020204" pitchFamily="66" charset="0"/>
              </a:rPr>
              <a:t> Your friend (to go) to school in the morning? 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ru-RU" altLang="en-US" sz="2800" dirty="0">
                <a:latin typeface="Comic Sans MS" panose="030F0702030302020204" pitchFamily="66" charset="0"/>
              </a:rPr>
              <a:t>3.</a:t>
            </a:r>
            <a:r>
              <a:rPr lang="en-US" sz="2800" dirty="0">
                <a:latin typeface="Comic Sans MS" panose="030F0702030302020204" pitchFamily="66" charset="0"/>
              </a:rPr>
              <a:t> Look! The baby (to sleep). 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ru-RU" altLang="en-US" sz="2800" dirty="0">
                <a:latin typeface="Comic Sans MS" panose="030F0702030302020204" pitchFamily="66" charset="0"/>
              </a:rPr>
              <a:t>4. </a:t>
            </a:r>
            <a:r>
              <a:rPr lang="en-US" sz="2800" dirty="0">
                <a:latin typeface="Comic Sans MS" panose="030F0702030302020204" pitchFamily="66" charset="0"/>
              </a:rPr>
              <a:t>The baby always (to sleep) after dinner. 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 </a:t>
            </a:r>
            <a:r>
              <a:rPr lang="ru-RU" altLang="en-US" sz="2800" dirty="0">
                <a:latin typeface="Comic Sans MS" panose="030F0702030302020204" pitchFamily="66" charset="0"/>
              </a:rPr>
              <a:t>5. </a:t>
            </a:r>
            <a:r>
              <a:rPr lang="en-US" sz="2800" dirty="0">
                <a:latin typeface="Comic Sans MS" panose="030F0702030302020204" pitchFamily="66" charset="0"/>
              </a:rPr>
              <a:t>My grandmother (not to work). She is on pension. 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 </a:t>
            </a:r>
            <a:r>
              <a:rPr lang="ru-RU" altLang="en-US" sz="2800" dirty="0">
                <a:latin typeface="Comic Sans MS" panose="030F0702030302020204" pitchFamily="66" charset="0"/>
              </a:rPr>
              <a:t>6. </a:t>
            </a:r>
            <a:r>
              <a:rPr lang="en-US" sz="2800" dirty="0">
                <a:latin typeface="Comic Sans MS" panose="030F0702030302020204" pitchFamily="66" charset="0"/>
              </a:rPr>
              <a:t>My father (not to sleep) now. He (to work) in the garden. 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3514</Words>
  <Application>WPS Presentation</Application>
  <PresentationFormat>Экран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SimSun</vt:lpstr>
      <vt:lpstr>Wingdings</vt:lpstr>
      <vt:lpstr>Tw Cen MT</vt:lpstr>
      <vt:lpstr>Segoe Print</vt:lpstr>
      <vt:lpstr>Wingdings 3</vt:lpstr>
      <vt:lpstr>Symbol</vt:lpstr>
      <vt:lpstr>Comic Sans MS</vt:lpstr>
      <vt:lpstr>Calibri</vt:lpstr>
      <vt:lpstr>Microsoft YaHei</vt:lpstr>
      <vt:lpstr>Arial Unicode MS</vt:lpstr>
      <vt:lpstr>Tw Cen MT Condensed</vt:lpstr>
      <vt:lpstr>Интеграл</vt:lpstr>
      <vt:lpstr>Present Simple/ Present Continuous</vt:lpstr>
      <vt:lpstr>PowerPoint 演示文稿</vt:lpstr>
      <vt:lpstr>Образование</vt:lpstr>
      <vt:lpstr>PowerPoint 演示文稿</vt:lpstr>
      <vt:lpstr>PowerPoint 演示文稿</vt:lpstr>
      <vt:lpstr>PowerPoint 演示文稿</vt:lpstr>
      <vt:lpstr>Указывающие словосочетания</vt:lpstr>
      <vt:lpstr>Раскройте скобки, употребляя глаголы в Present Continuous или Present Simple. </vt:lpstr>
      <vt:lpstr>Раскройте скобки, употребляя глаголы в Present Continuous или Present Simple. </vt:lpstr>
      <vt:lpstr>ОТВЕТЫ:</vt:lpstr>
      <vt:lpstr>ОТВЕТЫ: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Simple/ Present Continuous</dc:title>
  <dc:creator>Аня</dc:creator>
  <cp:lastModifiedBy>Мила</cp:lastModifiedBy>
  <cp:revision>11</cp:revision>
  <dcterms:created xsi:type="dcterms:W3CDTF">2012-01-24T13:53:00Z</dcterms:created>
  <dcterms:modified xsi:type="dcterms:W3CDTF">2021-01-21T14:30:07Z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1049-11.2.0.9937</vt:lpwstr>
  </property>
</Properties>
</file>