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86" r:id="rId3"/>
    <p:sldId id="257" r:id="rId4"/>
    <p:sldId id="272" r:id="rId5"/>
    <p:sldId id="273" r:id="rId6"/>
    <p:sldId id="264" r:id="rId7"/>
    <p:sldId id="262" r:id="rId8"/>
    <p:sldId id="260" r:id="rId9"/>
    <p:sldId id="266" r:id="rId10"/>
    <p:sldId id="268" r:id="rId11"/>
    <p:sldId id="278" r:id="rId12"/>
    <p:sldId id="276" r:id="rId13"/>
    <p:sldId id="279" r:id="rId14"/>
    <p:sldId id="280" r:id="rId15"/>
    <p:sldId id="281" r:id="rId16"/>
    <p:sldId id="282" r:id="rId17"/>
    <p:sldId id="283" r:id="rId18"/>
    <p:sldId id="284" r:id="rId19"/>
    <p:sldId id="288" r:id="rId20"/>
    <p:sldId id="285" r:id="rId21"/>
    <p:sldId id="28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45" autoAdjust="0"/>
    <p:restoredTop sz="94660"/>
  </p:normalViewPr>
  <p:slideViewPr>
    <p:cSldViewPr snapToGrid="0">
      <p:cViewPr varScale="1">
        <p:scale>
          <a:sx n="89" d="100"/>
          <a:sy n="89" d="100"/>
        </p:scale>
        <p:origin x="2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smtClean="0"/>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6E0E8E6-B6EB-498A-BC29-48D81AAAA5B6}" type="datetimeFigureOut">
              <a:rPr lang="en-US" smtClean="0"/>
              <a:t>5/4/2021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2494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F4A8B59-FD8C-464E-A2E0-D2DB42977C43}" type="datetimeFigureOut">
              <a:rPr lang="en-US" smtClean="0"/>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8240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12D0685-9E9F-46AF-8733-3458A4A5B67E}" type="datetimeFigureOut">
              <a:rPr lang="en-US" smtClean="0"/>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7277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9578A0-4252-4A4F-8A4C-4F80F1AD91FF}" type="datetimeFigureOut">
              <a:rPr lang="en-US" smtClean="0"/>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93664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CDF071-3364-4AF2-8784-696D9E530376}" type="datetimeFigureOut">
              <a:rPr lang="en-US" smtClean="0"/>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0699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smtClean="0"/>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12E0C83B-2A0D-4895-8D19-F0DA28872F64}" type="datetimeFigureOut">
              <a:rPr lang="en-US" smtClean="0"/>
              <a:t>5/4/2021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246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smtClean="0"/>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5E32ACF0-C7E7-4CC8-840E-A2809FB4BDF6}" type="datetimeFigureOut">
              <a:rPr lang="en-US" smtClean="0"/>
              <a:t>5/4/2021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0870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B1B64FF-53E9-4519-AFEB-B5EAE0A6C098}"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3789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3D0605F-0999-49B8-97E8-A9F5FE66FD89}"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2247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D041493-8214-4CD3-9E66-4A7CE0239274}"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533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smtClean="0"/>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D45397E-FD2D-4D0A-B33C-2E5AEFAED143}"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0284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E15092E-80DC-4992-A0D4-E74F7FC3042B}" type="datetimeFigureOut">
              <a:rPr lang="en-US" smtClean="0"/>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569A4C6-EA06-4AF0-A839-1839C57399A0}" type="datetimeFigureOut">
              <a:rPr lang="en-US" smtClean="0"/>
              <a:t>5/4/2021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670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BF0C016-2580-485A-AC4B-4452BC379743}" type="datetimeFigureOut">
              <a:rPr lang="en-US" smtClean="0"/>
              <a:t>5/4/2021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701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C8E6-7044-439E-9AE7-82A0C81AB0F0}" type="datetimeFigureOut">
              <a:rPr lang="en-US" smtClean="0"/>
              <a:t>5/4/2021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524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E95F70E-5DFF-42EC-93B3-07D70D7ED1BD}" type="datetimeFigureOut">
              <a:rPr lang="en-US" smtClean="0"/>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9919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64520B5-A0C9-4D15-A71B-70A075D52D64}" type="datetimeFigureOut">
              <a:rPr lang="en-US" smtClean="0"/>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541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1EAF71F-1A43-41B7-B605-0710A83174B7}" type="datetimeFigureOut">
              <a:rPr lang="en-US" smtClean="0"/>
              <a:t>5/4/2021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1922040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1420000">
            <a:off x="877951" y="663003"/>
            <a:ext cx="9755187" cy="2260163"/>
          </a:xfrm>
        </p:spPr>
        <p:txBody>
          <a:bodyPr>
            <a:normAutofit fontScale="90000"/>
          </a:bodyPr>
          <a:lstStyle/>
          <a:p>
            <a:r>
              <a:rPr lang="en-US" dirty="0" smtClean="0"/>
              <a:t>Importance of reading books</a:t>
            </a:r>
            <a:endParaRPr lang="ru-RU" dirty="0"/>
          </a:p>
        </p:txBody>
      </p:sp>
      <p:sp>
        <p:nvSpPr>
          <p:cNvPr id="3" name="Подзаголовок 2"/>
          <p:cNvSpPr>
            <a:spLocks noGrp="1"/>
          </p:cNvSpPr>
          <p:nvPr>
            <p:ph type="subTitle" idx="1"/>
          </p:nvPr>
        </p:nvSpPr>
        <p:spPr>
          <a:xfrm rot="21420000">
            <a:off x="1022972" y="4810837"/>
            <a:ext cx="9911993" cy="738560"/>
          </a:xfrm>
        </p:spPr>
        <p:txBody>
          <a:bodyPr/>
          <a:lstStyle/>
          <a:p>
            <a:r>
              <a:rPr lang="en-US" dirty="0" smtClean="0"/>
              <a:t>Grades 10</a:t>
            </a:r>
            <a:r>
              <a:rPr lang="en-US" dirty="0"/>
              <a:t>,</a:t>
            </a:r>
            <a:r>
              <a:rPr lang="kk-KZ" dirty="0" smtClean="0"/>
              <a:t>8</a:t>
            </a:r>
            <a:endParaRPr lang="en-US" dirty="0" smtClean="0"/>
          </a:p>
          <a:p>
            <a:r>
              <a:rPr lang="en-US" dirty="0" smtClean="0"/>
              <a:t>Teacher : </a:t>
            </a:r>
            <a:r>
              <a:rPr lang="en-US" dirty="0" err="1" smtClean="0"/>
              <a:t>Tlep</a:t>
            </a:r>
            <a:r>
              <a:rPr lang="en-US" dirty="0" smtClean="0"/>
              <a:t> A.T</a:t>
            </a:r>
            <a:endParaRPr lang="ru-RU" dirty="0"/>
          </a:p>
        </p:txBody>
      </p:sp>
      <p:sp>
        <p:nvSpPr>
          <p:cNvPr id="4" name="Прямоугольник 3"/>
          <p:cNvSpPr/>
          <p:nvPr/>
        </p:nvSpPr>
        <p:spPr>
          <a:xfrm>
            <a:off x="2096219" y="3425831"/>
            <a:ext cx="7033537" cy="1077218"/>
          </a:xfrm>
          <a:prstGeom prst="rect">
            <a:avLst/>
          </a:prstGeom>
        </p:spPr>
        <p:txBody>
          <a:bodyPr wrap="square">
            <a:spAutoFit/>
          </a:bodyPr>
          <a:lstStyle/>
          <a:p>
            <a:r>
              <a:rPr lang="en-US" sz="3200" dirty="0"/>
              <a:t>Bestsellers in the USA and </a:t>
            </a:r>
            <a:r>
              <a:rPr lang="en-US" sz="3200" dirty="0" smtClean="0"/>
              <a:t>UK</a:t>
            </a:r>
            <a:endParaRPr lang="en-US" sz="3200" dirty="0"/>
          </a:p>
          <a:p>
            <a:r>
              <a:rPr lang="en-US" sz="3200" dirty="0" smtClean="0"/>
              <a:t>Reading Techniques</a:t>
            </a:r>
            <a:endParaRPr lang="ru-RU" sz="3200" dirty="0"/>
          </a:p>
        </p:txBody>
      </p:sp>
    </p:spTree>
    <p:extLst>
      <p:ext uri="{BB962C8B-B14F-4D97-AF65-F5344CB8AC3E}">
        <p14:creationId xmlns:p14="http://schemas.microsoft.com/office/powerpoint/2010/main" val="182596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5939" y="276046"/>
            <a:ext cx="3666228" cy="1026544"/>
          </a:xfrm>
        </p:spPr>
        <p:txBody>
          <a:bodyPr>
            <a:normAutofit fontScale="90000"/>
          </a:bodyPr>
          <a:lstStyle/>
          <a:p>
            <a:r>
              <a:rPr lang="en-US" dirty="0" smtClean="0">
                <a:solidFill>
                  <a:srgbClr val="FF0000"/>
                </a:solidFill>
              </a:rPr>
              <a:t>Angels and     demons</a:t>
            </a:r>
            <a:endParaRPr lang="ru-RU" dirty="0">
              <a:solidFill>
                <a:srgbClr val="FF0000"/>
              </a:solidFill>
            </a:endParaRPr>
          </a:p>
        </p:txBody>
      </p:sp>
      <p:pic>
        <p:nvPicPr>
          <p:cNvPr id="7" name="Объект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7036317" y="629730"/>
            <a:ext cx="3462029" cy="4348732"/>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819510" y="1646539"/>
            <a:ext cx="5365630" cy="2954655"/>
          </a:xfrm>
          <a:prstGeom prst="rect">
            <a:avLst/>
          </a:prstGeom>
        </p:spPr>
        <p:txBody>
          <a:bodyPr wrap="square">
            <a:spAutoFit/>
          </a:bodyPr>
          <a:lstStyle/>
          <a:p>
            <a:r>
              <a:rPr lang="en-US" sz="2400" dirty="0"/>
              <a:t>Angels and Demons ”is a 2000 novel by the American writer Dan Brown.  The book is an adventure novel with elements of both a thriller and an intellectual detective story.  Most of the events take place in Rome over the course of one day.  The book was filmed in 2009</a:t>
            </a:r>
            <a:r>
              <a:rPr lang="en-US" sz="2400" dirty="0" smtClean="0"/>
              <a:t>.</a:t>
            </a:r>
          </a:p>
          <a:p>
            <a:endParaRPr lang="ru-RU" dirty="0"/>
          </a:p>
        </p:txBody>
      </p:sp>
    </p:spTree>
    <p:extLst>
      <p:ext uri="{BB962C8B-B14F-4D97-AF65-F5344CB8AC3E}">
        <p14:creationId xmlns:p14="http://schemas.microsoft.com/office/powerpoint/2010/main" val="345977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62" y="1000664"/>
            <a:ext cx="10474895" cy="4183812"/>
          </a:xfrm>
          <a:prstGeom prst="rect">
            <a:avLst/>
          </a:prstGeom>
        </p:spPr>
      </p:pic>
      <p:sp>
        <p:nvSpPr>
          <p:cNvPr id="2" name="Заголовок 1"/>
          <p:cNvSpPr>
            <a:spLocks noGrp="1"/>
          </p:cNvSpPr>
          <p:nvPr>
            <p:ph type="title"/>
          </p:nvPr>
        </p:nvSpPr>
        <p:spPr>
          <a:xfrm>
            <a:off x="685801" y="685800"/>
            <a:ext cx="10396882" cy="211347"/>
          </a:xfrm>
        </p:spPr>
        <p:txBody>
          <a:bodyPr>
            <a:normAutofit fontScale="90000"/>
          </a:bodyPr>
          <a:lstStyle/>
          <a:p>
            <a:r>
              <a:rPr lang="en-US" dirty="0" smtClean="0"/>
              <a:t>Break the code</a:t>
            </a:r>
            <a:endParaRPr lang="ru-RU" dirty="0"/>
          </a:p>
        </p:txBody>
      </p:sp>
    </p:spTree>
    <p:extLst>
      <p:ext uri="{BB962C8B-B14F-4D97-AF65-F5344CB8AC3E}">
        <p14:creationId xmlns:p14="http://schemas.microsoft.com/office/powerpoint/2010/main" val="1415786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51"/>
            <a:ext cx="4871049" cy="3715559"/>
          </a:xfrm>
          <a:prstGeom prst="rect">
            <a:avLst/>
          </a:prstGeom>
        </p:spPr>
      </p:pic>
      <p:sp>
        <p:nvSpPr>
          <p:cNvPr id="8" name="Прямоугольник 7"/>
          <p:cNvSpPr/>
          <p:nvPr/>
        </p:nvSpPr>
        <p:spPr>
          <a:xfrm>
            <a:off x="3588590" y="2042932"/>
            <a:ext cx="4140678" cy="3693319"/>
          </a:xfrm>
          <a:prstGeom prst="rect">
            <a:avLst/>
          </a:prstGeom>
        </p:spPr>
        <p:txBody>
          <a:bodyPr wrap="square">
            <a:spAutoFit/>
          </a:bodyPr>
          <a:lstStyle/>
          <a:p>
            <a:r>
              <a:rPr lang="en-US" dirty="0"/>
              <a:t>The Very Hungry Caterpillar is a children's picture book by the American writer Eric Karl.  Released in 1969, subsequently reprinted many times.  The text of the book presents the story of the caterpillar before it turned into a butterfly.   The book has gained immense popularity in the English-speaking world, has won many awards and has been translated into more than 50 languages. Eric Karl is an American designer, illustrator and writer, author of The Very Hungry Caterpillar, a children's picture book.</a:t>
            </a:r>
            <a:endParaRPr lang="ru-RU" dirty="0"/>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268" y="21251"/>
            <a:ext cx="3939217" cy="3552286"/>
          </a:xfrm>
          <a:prstGeom prst="rect">
            <a:avLst/>
          </a:prstGeom>
        </p:spPr>
      </p:pic>
    </p:spTree>
    <p:extLst>
      <p:ext uri="{BB962C8B-B14F-4D97-AF65-F5344CB8AC3E}">
        <p14:creationId xmlns:p14="http://schemas.microsoft.com/office/powerpoint/2010/main" val="268178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98" y="141797"/>
            <a:ext cx="3562350" cy="47148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1414" y="1688351"/>
            <a:ext cx="2719658" cy="3832555"/>
          </a:xfrm>
          <a:prstGeom prst="rect">
            <a:avLst/>
          </a:prstGeom>
        </p:spPr>
      </p:pic>
      <p:sp>
        <p:nvSpPr>
          <p:cNvPr id="6" name="Прямоугольник 5"/>
          <p:cNvSpPr/>
          <p:nvPr/>
        </p:nvSpPr>
        <p:spPr>
          <a:xfrm>
            <a:off x="5771072" y="751344"/>
            <a:ext cx="6003984" cy="4278094"/>
          </a:xfrm>
          <a:prstGeom prst="rect">
            <a:avLst/>
          </a:prstGeom>
        </p:spPr>
        <p:txBody>
          <a:bodyPr wrap="square">
            <a:spAutoFit/>
          </a:bodyPr>
          <a:lstStyle/>
          <a:p>
            <a:r>
              <a:rPr lang="en-US" sz="1600" dirty="0"/>
              <a:t>The book I would like to recommend to you is Oliver Twist . "Oliver Twist" is one of the famous 19th century British writer Charles Dickens's best-known </a:t>
            </a:r>
            <a:r>
              <a:rPr lang="en-US" sz="1600" dirty="0" err="1"/>
              <a:t>works.He</a:t>
            </a:r>
            <a:r>
              <a:rPr lang="en-US" sz="1600" dirty="0"/>
              <a:t> is British writer and critic in the mid-19th century. He was born in 1812 and died in 1870. More than a century after his death , "The little </a:t>
            </a:r>
            <a:r>
              <a:rPr lang="en-US" sz="1600" dirty="0" err="1"/>
              <a:t>Dorrit</a:t>
            </a:r>
            <a:r>
              <a:rPr lang="en-US" sz="1600" dirty="0"/>
              <a:t>" "Nicholas Nickleby" and "Oliver twist" These are still his classic works， striking is his body of work that is gave rise to it's own adjectives, Dickens's fiction brims with  anticipation through settings plot twists and </a:t>
            </a:r>
            <a:r>
              <a:rPr lang="en-US" sz="1600" dirty="0" err="1"/>
              <a:t>mysteries.The</a:t>
            </a:r>
            <a:r>
              <a:rPr lang="en-US" sz="1600" dirty="0"/>
              <a:t> book "Oliver Twist" was released in 1838.Oliver twist deals with the plight of children in the care of the state , illustrating the brutal conditions of the workhouse in which Oliver pleads with Mr. </a:t>
            </a:r>
            <a:r>
              <a:rPr lang="en-US" sz="1600" dirty="0" err="1"/>
              <a:t>Bunble</a:t>
            </a:r>
            <a:r>
              <a:rPr lang="en-US" sz="1600" dirty="0"/>
              <a:t> for food , and when he flees to London  he becomes ensnared in a criminal underworld, these stories frequently portray Victorian life as grimy corrupt and </a:t>
            </a:r>
            <a:r>
              <a:rPr lang="en-US" sz="1600" dirty="0" err="1"/>
              <a:t>cruel.The</a:t>
            </a:r>
            <a:r>
              <a:rPr lang="en-US" sz="1600" dirty="0"/>
              <a:t> story is about Oliver was an illegitimate child. His mother died after giving birth to him, and then described his tragic fate in detail. He was sent to the coffin shop as an apprentice when he was nine. He escaped and started his wandering life.</a:t>
            </a:r>
            <a:endParaRPr lang="ru-RU" sz="1600" dirty="0"/>
          </a:p>
        </p:txBody>
      </p:sp>
    </p:spTree>
    <p:extLst>
      <p:ext uri="{BB962C8B-B14F-4D97-AF65-F5344CB8AC3E}">
        <p14:creationId xmlns:p14="http://schemas.microsoft.com/office/powerpoint/2010/main" val="259974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860" y="448574"/>
            <a:ext cx="10489721" cy="5075926"/>
          </a:xfrm>
          <a:prstGeom prst="rect">
            <a:avLst/>
          </a:prstGeom>
        </p:spPr>
      </p:pic>
    </p:spTree>
    <p:extLst>
      <p:ext uri="{BB962C8B-B14F-4D97-AF65-F5344CB8AC3E}">
        <p14:creationId xmlns:p14="http://schemas.microsoft.com/office/powerpoint/2010/main" val="1534178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001" y="854375"/>
            <a:ext cx="2603380" cy="3950539"/>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506" y="552091"/>
            <a:ext cx="2526581" cy="4028536"/>
          </a:xfrm>
          <a:prstGeom prst="rect">
            <a:avLst/>
          </a:prstGeom>
        </p:spPr>
      </p:pic>
      <p:sp>
        <p:nvSpPr>
          <p:cNvPr id="3" name="Прямоугольник 2"/>
          <p:cNvSpPr/>
          <p:nvPr/>
        </p:nvSpPr>
        <p:spPr>
          <a:xfrm>
            <a:off x="400589" y="1363333"/>
            <a:ext cx="5327351" cy="4339650"/>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A series of novels by British writer J.K. Rowling. The books chronicle the adventures of the young wizard Harry Potter, as well as his friends Ron </a:t>
            </a:r>
            <a:r>
              <a:rPr lang="en-US" sz="1200" dirty="0" err="1">
                <a:latin typeface="Arial" panose="020B0604020202020204" pitchFamily="34" charset="0"/>
                <a:cs typeface="Arial" panose="020B0604020202020204" pitchFamily="34" charset="0"/>
              </a:rPr>
              <a:t>Weasley</a:t>
            </a:r>
            <a:r>
              <a:rPr lang="en-US" sz="1200" dirty="0">
                <a:latin typeface="Arial" panose="020B0604020202020204" pitchFamily="34" charset="0"/>
                <a:cs typeface="Arial" panose="020B0604020202020204" pitchFamily="34" charset="0"/>
              </a:rPr>
              <a:t> and Hermione Granger, who study at the Hogwarts School of Witchcraft and Wizardry. The main plot is devoted to the confrontation between Harry and a dark wizard named Lord Voldemort, whose goals include gaining immortality and enslaving the wizarding world. Beginning with the publication of the first novel, Harry Potter and the Sorcerer's Stone, on June 26, 1997, the series has gained popularity, critical acclaim and commercial success worldwide [As of February 2018, the number of books sold was about 500 million copies, as a result of which the series entered the list of literary bestsellers. The novels have been translated into 80 languages, including Russian [2] [3]. The last four books have consistently set records as the fastest-selling literary work in history. The series is a combination of many genres, including fantasy and adolescent novel with elements of adventure, detective, thriller and romance novel, and also includes many cultural references [4] [ 5] [6] [7].Death is the main theme of the novels, according to Rowling, [8] although they are viewed primarily as children's literature. In addition, the series covers topics such as prejudice and </a:t>
            </a:r>
            <a:r>
              <a:rPr lang="en-US" sz="1200" dirty="0" err="1">
                <a:latin typeface="Arial" panose="020B0604020202020204" pitchFamily="34" charset="0"/>
                <a:cs typeface="Arial" panose="020B0604020202020204" pitchFamily="34" charset="0"/>
              </a:rPr>
              <a:t>corruption.The</a:t>
            </a:r>
            <a:r>
              <a:rPr lang="en-US" sz="1200" dirty="0">
                <a:latin typeface="Arial" panose="020B0604020202020204" pitchFamily="34" charset="0"/>
                <a:cs typeface="Arial" panose="020B0604020202020204" pitchFamily="34" charset="0"/>
              </a:rPr>
              <a:t> main part of the Harry Potter series is a set of seven books about the battle with the dark wizard Voldemort and his minions. In the seventh and final book, the training is no longer - it is entirely devoted to preparing Harry and his friends for the final battle with Voldemort and this battle itself.</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486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67751" y="301925"/>
            <a:ext cx="10429336" cy="5073350"/>
          </a:xfrm>
        </p:spPr>
      </p:pic>
    </p:spTree>
    <p:extLst>
      <p:ext uri="{BB962C8B-B14F-4D97-AF65-F5344CB8AC3E}">
        <p14:creationId xmlns:p14="http://schemas.microsoft.com/office/powerpoint/2010/main" val="1878332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685801"/>
            <a:ext cx="10396882" cy="677174"/>
          </a:xfrm>
        </p:spPr>
        <p:txBody>
          <a:bodyPr>
            <a:normAutofit fontScale="90000"/>
          </a:bodyPr>
          <a:lstStyle/>
          <a:p>
            <a:r>
              <a:rPr lang="en-US" dirty="0" smtClean="0"/>
              <a:t>Sherlock </a:t>
            </a:r>
            <a:r>
              <a:rPr lang="en-US" dirty="0" err="1" smtClean="0"/>
              <a:t>holmes</a:t>
            </a:r>
            <a:endParaRPr lang="ru-RU" dirty="0"/>
          </a:p>
        </p:txBody>
      </p:sp>
      <p:sp>
        <p:nvSpPr>
          <p:cNvPr id="3" name="Объект 2"/>
          <p:cNvSpPr>
            <a:spLocks noGrp="1"/>
          </p:cNvSpPr>
          <p:nvPr>
            <p:ph sz="quarter" idx="13"/>
          </p:nvPr>
        </p:nvSpPr>
        <p:spPr>
          <a:xfrm>
            <a:off x="4546121" y="2063396"/>
            <a:ext cx="6305910" cy="3311189"/>
          </a:xfrm>
        </p:spPr>
        <p:txBody>
          <a:bodyPr>
            <a:normAutofit fontScale="92500" lnSpcReduction="10000"/>
          </a:bodyPr>
          <a:lstStyle/>
          <a:p>
            <a:r>
              <a:rPr lang="en-US" sz="1400" dirty="0"/>
              <a:t>Sherlock Holmes is a fictional private detective created by British author Sir Arthur Conan Doyle. Referring to himself as a "consulting detective" in the stories, Holmes is known for his proficiency with observation, deduction, forensic science, and logical reasoning that borders on the fantastic, which he employs when investigating cases for a wide variety of clients, including Scotland </a:t>
            </a:r>
            <a:r>
              <a:rPr lang="en-US" sz="1400" dirty="0" err="1"/>
              <a:t>Yard.First</a:t>
            </a:r>
            <a:r>
              <a:rPr lang="en-US" sz="1400" dirty="0"/>
              <a:t> appearing in print in 1887's A Study in Scarlet, the character's popularity became widespread with the first series of short stories in The Strand Magazine, beginning with "A Scandal in Bohemia" in 1891; additional tales appeared from then until 1927, eventually </a:t>
            </a:r>
            <a:r>
              <a:rPr lang="en-US" sz="1400" dirty="0" err="1"/>
              <a:t>totalling</a:t>
            </a:r>
            <a:r>
              <a:rPr lang="en-US" sz="1400" dirty="0"/>
              <a:t> four novels and 56 short stories. All but one are set in the Victorian or Edwardian eras, between about 1880 and 1914. Most are narrated by the character of Holmes's friend and biographer Dr. John H. Watson, who usually accompanies Holmes during his investigations and often shares quarters with him at the address of 221B Baker Street, London, where many of the stories begin.</a:t>
            </a:r>
            <a:endParaRPr lang="ru-RU" sz="1400" dirty="0"/>
          </a:p>
        </p:txBody>
      </p:sp>
      <p:pic>
        <p:nvPicPr>
          <p:cNvPr id="7" name="Picture 2" descr="Шерлок Холмс — Вики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2975"/>
            <a:ext cx="27432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Words you need to know to understand Sherlock Hol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402" y="1950580"/>
            <a:ext cx="2696885" cy="353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766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Beyond Order by Jordan Peterson review – more rules for life | Jordan  Peterson | The Guardian"/>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38356" y="485116"/>
            <a:ext cx="4572000" cy="33115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lon Musk gives himself title of 'Technoking' at Tes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470" y="485116"/>
            <a:ext cx="4916758" cy="331152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74454" y="4166204"/>
            <a:ext cx="4899804" cy="923330"/>
          </a:xfrm>
          <a:prstGeom prst="rect">
            <a:avLst/>
          </a:prstGeom>
        </p:spPr>
        <p:txBody>
          <a:bodyPr wrap="square">
            <a:spAutoFit/>
          </a:bodyPr>
          <a:lstStyle/>
          <a:p>
            <a:r>
              <a:rPr lang="en-US" dirty="0"/>
              <a:t>Jordan </a:t>
            </a:r>
            <a:r>
              <a:rPr lang="en-US" dirty="0" err="1"/>
              <a:t>Bernt</a:t>
            </a:r>
            <a:r>
              <a:rPr lang="en-US" dirty="0"/>
              <a:t> Peterson (born June 12, 1962) is a Canadian clinical psychologist and professor of psychology at the University of Toronto.</a:t>
            </a:r>
            <a:endParaRPr lang="ru-RU" dirty="0"/>
          </a:p>
        </p:txBody>
      </p:sp>
      <p:sp>
        <p:nvSpPr>
          <p:cNvPr id="6" name="Прямоугольник 5"/>
          <p:cNvSpPr/>
          <p:nvPr/>
        </p:nvSpPr>
        <p:spPr>
          <a:xfrm>
            <a:off x="6392470" y="4484904"/>
            <a:ext cx="5158299" cy="923330"/>
          </a:xfrm>
          <a:prstGeom prst="rect">
            <a:avLst/>
          </a:prstGeom>
        </p:spPr>
        <p:txBody>
          <a:bodyPr wrap="square">
            <a:spAutoFit/>
          </a:bodyPr>
          <a:lstStyle/>
          <a:p>
            <a:r>
              <a:rPr lang="en-US" dirty="0"/>
              <a:t>Elon Reeve Musk [* 1] (English Elon Reeve Musk</a:t>
            </a:r>
            <a:r>
              <a:rPr lang="en-US" dirty="0" smtClean="0"/>
              <a:t>, </a:t>
            </a:r>
            <a:r>
              <a:rPr lang="en-US" dirty="0"/>
              <a:t>born June 28, 1971 [ Pretoria, South Africa) - American entrepreneur, engineer and billionaire.</a:t>
            </a:r>
            <a:endParaRPr lang="ru-RU" dirty="0"/>
          </a:p>
        </p:txBody>
      </p:sp>
    </p:spTree>
    <p:extLst>
      <p:ext uri="{BB962C8B-B14F-4D97-AF65-F5344CB8AC3E}">
        <p14:creationId xmlns:p14="http://schemas.microsoft.com/office/powerpoint/2010/main" val="1834907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altLang="ru-RU" b="1" i="1" cap="none" dirty="0">
                <a:solidFill>
                  <a:srgbClr val="202124"/>
                </a:solidFill>
                <a:latin typeface="Google Sans"/>
              </a:rPr>
              <a:t>interview with Jordan Peterson</a:t>
            </a:r>
            <a:r>
              <a:rPr lang="ru-RU" altLang="ru-RU" b="1" i="1" cap="none" dirty="0">
                <a:solidFill>
                  <a:schemeClr val="tx1"/>
                </a:solidFill>
              </a:rPr>
              <a:t> </a:t>
            </a:r>
            <a:r>
              <a:rPr lang="en-US" altLang="ru-RU" b="1" i="1" cap="none" dirty="0">
                <a:solidFill>
                  <a:schemeClr val="tx1"/>
                </a:solidFill>
              </a:rPr>
              <a:t> </a:t>
            </a:r>
            <a:r>
              <a:rPr lang="en-US" altLang="ru-RU" sz="4000" cap="none" dirty="0">
                <a:solidFill>
                  <a:schemeClr val="tx1"/>
                </a:solidFill>
              </a:rPr>
              <a:t>and Elon Musk</a:t>
            </a:r>
            <a:endParaRPr lang="ru-RU" sz="4000"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801" y="2037943"/>
            <a:ext cx="2941608" cy="2352563"/>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694" y="1639019"/>
            <a:ext cx="3086444" cy="3631721"/>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3246" y="1328468"/>
            <a:ext cx="2499329" cy="3614468"/>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5509" y="2113473"/>
            <a:ext cx="2691185" cy="3467818"/>
          </a:xfrm>
          <a:prstGeom prst="rect">
            <a:avLst/>
          </a:prstGeom>
        </p:spPr>
      </p:pic>
    </p:spTree>
    <p:extLst>
      <p:ext uri="{BB962C8B-B14F-4D97-AF65-F5344CB8AC3E}">
        <p14:creationId xmlns:p14="http://schemas.microsoft.com/office/powerpoint/2010/main" val="4155377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910840" y="573201"/>
            <a:ext cx="9286246" cy="3874907"/>
          </a:xfrm>
          <a:prstGeom prst="rect">
            <a:avLst/>
          </a:prstGeom>
        </p:spPr>
        <p:txBody>
          <a:bodyPr wrap="square">
            <a:spAutoFit/>
          </a:bodyPr>
          <a:lstStyle/>
          <a:p>
            <a:pPr>
              <a:lnSpc>
                <a:spcPct val="115000"/>
              </a:lnSpc>
              <a:spcAft>
                <a:spcPts val="1000"/>
              </a:spcAft>
            </a:pPr>
            <a:r>
              <a:rPr lang="en-US" sz="32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Lesson objectives: </a:t>
            </a:r>
            <a:endParaRPr lang="ru-RU" sz="3200" b="1" dirty="0" smtClean="0">
              <a:solidFill>
                <a:schemeClr val="accent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3200" b="1" dirty="0" smtClean="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1) to enlarge students’ knowledge about the importance of reading books</a:t>
            </a:r>
            <a:endParaRPr lang="ru-RU" sz="3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32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2) to introduce the bestsellers books and  types of reading techniques</a:t>
            </a:r>
            <a:endParaRPr lang="ru-RU" sz="3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32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3) to involve  students for reading pleasure.</a:t>
            </a:r>
            <a:endParaRPr lang="ru-RU" sz="3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0011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Game</a:t>
            </a:r>
            <a:endParaRPr lang="ru-RU"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41584" y="4079934"/>
            <a:ext cx="2084477" cy="985568"/>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044" y="2989729"/>
            <a:ext cx="1961628" cy="1353449"/>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2998" y="1214259"/>
            <a:ext cx="1842549" cy="1247011"/>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866" y="649498"/>
            <a:ext cx="1975915" cy="1379327"/>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9091" y="718375"/>
            <a:ext cx="1740965" cy="1179752"/>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1433" y="4270074"/>
            <a:ext cx="1788590" cy="873426"/>
          </a:xfrm>
          <a:prstGeom prst="rect">
            <a:avLst/>
          </a:prstGeom>
        </p:spPr>
      </p:pic>
      <p:pic>
        <p:nvPicPr>
          <p:cNvPr id="10" name="Рисунок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1039" y="1759789"/>
            <a:ext cx="1809570" cy="1146234"/>
          </a:xfrm>
          <a:prstGeom prst="rect">
            <a:avLst/>
          </a:prstGeom>
        </p:spPr>
      </p:pic>
      <p:pic>
        <p:nvPicPr>
          <p:cNvPr id="11" name="Рисунок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801" y="3105509"/>
            <a:ext cx="1878222" cy="974425"/>
          </a:xfrm>
          <a:prstGeom prst="rect">
            <a:avLst/>
          </a:prstGeom>
        </p:spPr>
      </p:pic>
      <p:pic>
        <p:nvPicPr>
          <p:cNvPr id="12" name="Рисунок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5801" y="4270074"/>
            <a:ext cx="1878222" cy="859585"/>
          </a:xfrm>
          <a:prstGeom prst="rect">
            <a:avLst/>
          </a:prstGeom>
        </p:spPr>
      </p:pic>
      <p:pic>
        <p:nvPicPr>
          <p:cNvPr id="13" name="Рисунок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05240" y="2461270"/>
            <a:ext cx="1793954" cy="1236273"/>
          </a:xfrm>
          <a:prstGeom prst="rect">
            <a:avLst/>
          </a:prstGeom>
        </p:spPr>
      </p:pic>
      <p:pic>
        <p:nvPicPr>
          <p:cNvPr id="14" name="Рисунок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61260" y="2391043"/>
            <a:ext cx="2189672" cy="1227556"/>
          </a:xfrm>
          <a:prstGeom prst="rect">
            <a:avLst/>
          </a:prstGeom>
        </p:spPr>
      </p:pic>
    </p:spTree>
    <p:extLst>
      <p:ext uri="{BB962C8B-B14F-4D97-AF65-F5344CB8AC3E}">
        <p14:creationId xmlns:p14="http://schemas.microsoft.com/office/powerpoint/2010/main" val="4165558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Your Attention Photos - Free &amp; Royalty-Free Stock Photos from  Dreamstime"/>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311879" y="707367"/>
            <a:ext cx="6254151" cy="390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252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1600" dirty="0" smtClean="0"/>
              <a:t>Importance of Reading books</a:t>
            </a:r>
            <a:br>
              <a:rPr lang="en-US" sz="1600" dirty="0" smtClean="0"/>
            </a:br>
            <a:r>
              <a:rPr lang="en-US" sz="1600" dirty="0" smtClean="0"/>
              <a:t>Reading  is important  because it develops our thoughts , gives us endless knowledge and lessons while keeping our minds active .</a:t>
            </a:r>
            <a:br>
              <a:rPr lang="en-US" sz="1600" dirty="0" smtClean="0"/>
            </a:br>
            <a:r>
              <a:rPr lang="en-US" sz="1600" dirty="0" smtClean="0"/>
              <a:t>Books can hold and keep all kinds of information , stories , thoughts and feeling unlike anything else in this world.</a:t>
            </a:r>
            <a:endParaRPr lang="ru-RU" sz="1600"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477135" y="2063750"/>
            <a:ext cx="6812280" cy="3311525"/>
          </a:xfrm>
        </p:spPr>
      </p:pic>
    </p:spTree>
    <p:extLst>
      <p:ext uri="{BB962C8B-B14F-4D97-AF65-F5344CB8AC3E}">
        <p14:creationId xmlns:p14="http://schemas.microsoft.com/office/powerpoint/2010/main" val="3504008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Effective Study Skills Writing based subjects - ppt download"/>
          <p:cNvPicPr>
            <a:picLocks noChangeAspect="1" noChangeArrowheads="1"/>
          </p:cNvPicPr>
          <p:nvPr/>
        </p:nvPicPr>
        <p:blipFill rotWithShape="1">
          <a:blip r:embed="rId2">
            <a:extLst>
              <a:ext uri="{28A0092B-C50C-407E-A947-70E740481C1C}">
                <a14:useLocalDpi xmlns:a14="http://schemas.microsoft.com/office/drawing/2010/main" val="0"/>
              </a:ext>
            </a:extLst>
          </a:blip>
          <a:srcRect l="3655" t="9063" r="2312" b="3196"/>
          <a:stretch/>
        </p:blipFill>
        <p:spPr bwMode="auto">
          <a:xfrm>
            <a:off x="4226943" y="601842"/>
            <a:ext cx="6271403" cy="44583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ast Reading: Why And How - Infovore Secrets"/>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142160" y="450070"/>
            <a:ext cx="2857143" cy="238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25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2640" y="197653"/>
            <a:ext cx="10644997" cy="4100097"/>
          </a:xfrm>
          <a:prstGeom prst="rect">
            <a:avLst/>
          </a:prstGeom>
        </p:spPr>
        <p:txBody>
          <a:bodyPr wrap="square">
            <a:spAutoFit/>
          </a:bodyPr>
          <a:lstStyle/>
          <a:p>
            <a:pPr algn="ctr">
              <a:lnSpc>
                <a:spcPct val="115000"/>
              </a:lnSpc>
              <a:spcAft>
                <a:spcPts val="1000"/>
              </a:spcAft>
            </a:pPr>
            <a:r>
              <a:rPr lang="en-US" sz="28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Types of reading techniques</a:t>
            </a:r>
            <a:endParaRPr lang="ru-RU" sz="28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b="1" u="sng"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Skimming </a:t>
            </a:r>
            <a:r>
              <a:rPr lang="en-US" sz="28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is sometimes referred to as gist reading.</a:t>
            </a:r>
            <a:endParaRPr lang="ru-RU" sz="28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b="1" u="sng"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Scanning</a:t>
            </a:r>
            <a:r>
              <a:rPr lang="en-US" sz="28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involves getting just a simple piece of information.</a:t>
            </a:r>
            <a:endParaRPr lang="ru-RU" sz="28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ts val="1875"/>
              </a:lnSpc>
              <a:spcAft>
                <a:spcPts val="0"/>
              </a:spcAft>
            </a:pPr>
            <a:endParaRPr lang="ru-RU" sz="2800" b="1" u="sng" dirty="0" smtClean="0">
              <a:solidFill>
                <a:schemeClr val="accent1"/>
              </a:solidFill>
              <a:latin typeface="Times New Roman" panose="02020603050405020304" pitchFamily="18" charset="0"/>
              <a:ea typeface="Times New Roman" panose="02020603050405020304" pitchFamily="18" charset="0"/>
            </a:endParaRPr>
          </a:p>
          <a:p>
            <a:pPr fontAlgn="base">
              <a:lnSpc>
                <a:spcPts val="1875"/>
              </a:lnSpc>
              <a:spcAft>
                <a:spcPts val="0"/>
              </a:spcAft>
            </a:pPr>
            <a:r>
              <a:rPr lang="en-US" sz="2800" b="1" u="sng" dirty="0" smtClean="0">
                <a:solidFill>
                  <a:schemeClr val="accent1"/>
                </a:solidFill>
                <a:latin typeface="Times New Roman" panose="02020603050405020304" pitchFamily="18" charset="0"/>
                <a:ea typeface="Times New Roman" panose="02020603050405020304" pitchFamily="18" charset="0"/>
              </a:rPr>
              <a:t>Intensive </a:t>
            </a:r>
            <a:r>
              <a:rPr lang="en-US" sz="2800" b="1" u="sng" dirty="0">
                <a:solidFill>
                  <a:schemeClr val="accent1"/>
                </a:solidFill>
                <a:latin typeface="Times New Roman" panose="02020603050405020304" pitchFamily="18" charset="0"/>
                <a:ea typeface="Times New Roman" panose="02020603050405020304" pitchFamily="18" charset="0"/>
              </a:rPr>
              <a:t>reading</a:t>
            </a:r>
            <a:r>
              <a:rPr lang="en-US" sz="2800" b="1" dirty="0">
                <a:solidFill>
                  <a:schemeClr val="accent1"/>
                </a:solidFill>
                <a:latin typeface="Times New Roman" panose="02020603050405020304" pitchFamily="18" charset="0"/>
                <a:ea typeface="Times New Roman" panose="02020603050405020304" pitchFamily="18" charset="0"/>
              </a:rPr>
              <a:t> has indeed beneficial to language learners as it </a:t>
            </a:r>
            <a:endParaRPr lang="kk-KZ" sz="2800" b="1" dirty="0" smtClean="0">
              <a:solidFill>
                <a:schemeClr val="accent1"/>
              </a:solidFill>
              <a:latin typeface="Times New Roman" panose="02020603050405020304" pitchFamily="18" charset="0"/>
              <a:ea typeface="Times New Roman" panose="02020603050405020304" pitchFamily="18" charset="0"/>
            </a:endParaRPr>
          </a:p>
          <a:p>
            <a:pPr fontAlgn="base">
              <a:lnSpc>
                <a:spcPts val="1875"/>
              </a:lnSpc>
              <a:spcAft>
                <a:spcPts val="0"/>
              </a:spcAft>
            </a:pPr>
            <a:endParaRPr lang="kk-KZ" sz="2800" b="1" dirty="0">
              <a:solidFill>
                <a:schemeClr val="accent1"/>
              </a:solidFill>
              <a:latin typeface="Times New Roman" panose="02020603050405020304" pitchFamily="18" charset="0"/>
              <a:ea typeface="Times New Roman" panose="02020603050405020304" pitchFamily="18" charset="0"/>
            </a:endParaRPr>
          </a:p>
          <a:p>
            <a:pPr fontAlgn="base">
              <a:lnSpc>
                <a:spcPts val="1875"/>
              </a:lnSpc>
              <a:spcAft>
                <a:spcPts val="0"/>
              </a:spcAft>
            </a:pPr>
            <a:r>
              <a:rPr lang="en-US" sz="2800" b="1" dirty="0" smtClean="0">
                <a:solidFill>
                  <a:schemeClr val="accent1"/>
                </a:solidFill>
                <a:latin typeface="Times New Roman" panose="02020603050405020304" pitchFamily="18" charset="0"/>
                <a:ea typeface="Times New Roman" panose="02020603050405020304" pitchFamily="18" charset="0"/>
              </a:rPr>
              <a:t>helps </a:t>
            </a:r>
            <a:r>
              <a:rPr lang="en-US" sz="2800" b="1" dirty="0">
                <a:solidFill>
                  <a:schemeClr val="accent1"/>
                </a:solidFill>
                <a:latin typeface="Times New Roman" panose="02020603050405020304" pitchFamily="18" charset="0"/>
                <a:ea typeface="Times New Roman" panose="02020603050405020304" pitchFamily="18" charset="0"/>
              </a:rPr>
              <a:t>them understand vocabulary by deducing the meaning of </a:t>
            </a:r>
            <a:endParaRPr lang="kk-KZ" sz="2800" b="1" dirty="0" smtClean="0">
              <a:solidFill>
                <a:schemeClr val="accent1"/>
              </a:solidFill>
              <a:latin typeface="Times New Roman" panose="02020603050405020304" pitchFamily="18" charset="0"/>
              <a:ea typeface="Times New Roman" panose="02020603050405020304" pitchFamily="18" charset="0"/>
            </a:endParaRPr>
          </a:p>
          <a:p>
            <a:pPr fontAlgn="base">
              <a:lnSpc>
                <a:spcPts val="1875"/>
              </a:lnSpc>
              <a:spcAft>
                <a:spcPts val="0"/>
              </a:spcAft>
            </a:pPr>
            <a:endParaRPr lang="kk-KZ" sz="2800" b="1" dirty="0">
              <a:solidFill>
                <a:schemeClr val="accent1"/>
              </a:solidFill>
              <a:latin typeface="Times New Roman" panose="02020603050405020304" pitchFamily="18" charset="0"/>
              <a:ea typeface="Times New Roman" panose="02020603050405020304" pitchFamily="18" charset="0"/>
            </a:endParaRPr>
          </a:p>
          <a:p>
            <a:pPr fontAlgn="base">
              <a:lnSpc>
                <a:spcPts val="1875"/>
              </a:lnSpc>
              <a:spcAft>
                <a:spcPts val="0"/>
              </a:spcAft>
            </a:pPr>
            <a:r>
              <a:rPr lang="en-US" sz="2800" b="1" dirty="0" smtClean="0">
                <a:solidFill>
                  <a:schemeClr val="accent1"/>
                </a:solidFill>
                <a:latin typeface="Times New Roman" panose="02020603050405020304" pitchFamily="18" charset="0"/>
                <a:ea typeface="Times New Roman" panose="02020603050405020304" pitchFamily="18" charset="0"/>
              </a:rPr>
              <a:t>words </a:t>
            </a:r>
            <a:r>
              <a:rPr lang="en-US" sz="2800" b="1" dirty="0">
                <a:solidFill>
                  <a:schemeClr val="accent1"/>
                </a:solidFill>
                <a:latin typeface="Times New Roman" panose="02020603050405020304" pitchFamily="18" charset="0"/>
                <a:ea typeface="Times New Roman" panose="02020603050405020304" pitchFamily="18" charset="0"/>
              </a:rPr>
              <a:t>in context.</a:t>
            </a:r>
            <a:endParaRPr lang="ru-RU" sz="2800" b="1" dirty="0">
              <a:solidFill>
                <a:schemeClr val="accent1"/>
              </a:solidFill>
              <a:latin typeface="Times New Roman" panose="02020603050405020304" pitchFamily="18" charset="0"/>
              <a:ea typeface="Times New Roman" panose="02020603050405020304" pitchFamily="18" charset="0"/>
            </a:endParaRPr>
          </a:p>
          <a:p>
            <a:pPr fontAlgn="base">
              <a:lnSpc>
                <a:spcPts val="1875"/>
              </a:lnSpc>
              <a:spcAft>
                <a:spcPts val="0"/>
              </a:spcAft>
            </a:pPr>
            <a:r>
              <a:rPr lang="en-US" sz="2800" b="1" dirty="0">
                <a:solidFill>
                  <a:schemeClr val="accent1"/>
                </a:solidFill>
                <a:latin typeface="Times New Roman" panose="02020603050405020304" pitchFamily="18" charset="0"/>
                <a:ea typeface="Calibri" panose="020F0502020204030204" pitchFamily="34" charset="0"/>
              </a:rPr>
              <a:t> </a:t>
            </a:r>
            <a:endParaRPr lang="ru-RU" sz="2800" b="1" dirty="0">
              <a:solidFill>
                <a:schemeClr val="accent1"/>
              </a:solidFill>
              <a:latin typeface="Times New Roman" panose="02020603050405020304" pitchFamily="18" charset="0"/>
              <a:ea typeface="Times New Roman" panose="02020603050405020304" pitchFamily="18" charset="0"/>
            </a:endParaRPr>
          </a:p>
          <a:p>
            <a:r>
              <a:rPr lang="en-US" sz="2800" b="1"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Extensive reading</a:t>
            </a:r>
            <a:r>
              <a:rPr lang="en-US" sz="28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involves reading for pleasure</a:t>
            </a:r>
            <a:endParaRPr lang="ru-RU" sz="2800" b="1" dirty="0">
              <a:solidFill>
                <a:schemeClr val="accent1"/>
              </a:solidFill>
            </a:endParaRPr>
          </a:p>
        </p:txBody>
      </p:sp>
    </p:spTree>
    <p:extLst>
      <p:ext uri="{BB962C8B-B14F-4D97-AF65-F5344CB8AC3E}">
        <p14:creationId xmlns:p14="http://schemas.microsoft.com/office/powerpoint/2010/main" val="2762718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en-US" dirty="0" smtClean="0"/>
              <a:t>Bestsellers </a:t>
            </a:r>
            <a:r>
              <a:rPr lang="en-US" dirty="0"/>
              <a:t>in the USA and UK</a:t>
            </a:r>
            <a:endParaRPr lang="ru-RU" dirty="0"/>
          </a:p>
        </p:txBody>
      </p:sp>
      <p:pic>
        <p:nvPicPr>
          <p:cNvPr id="3074" name="Picture 2" descr="Best-Selling Books of 2020 - Best Reads of 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094" y="1673525"/>
            <a:ext cx="4839419" cy="3881887"/>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7223" y="1673525"/>
            <a:ext cx="5300752" cy="3881888"/>
          </a:xfrm>
          <a:prstGeom prst="rect">
            <a:avLst/>
          </a:prstGeom>
        </p:spPr>
      </p:pic>
    </p:spTree>
    <p:extLst>
      <p:ext uri="{BB962C8B-B14F-4D97-AF65-F5344CB8AC3E}">
        <p14:creationId xmlns:p14="http://schemas.microsoft.com/office/powerpoint/2010/main" val="1841699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English bookshop</a:t>
            </a:r>
            <a:endParaRPr lang="ru-RU" dirty="0"/>
          </a:p>
        </p:txBody>
      </p:sp>
      <p:sp>
        <p:nvSpPr>
          <p:cNvPr id="3" name="Объект 2"/>
          <p:cNvSpPr>
            <a:spLocks noGrp="1"/>
          </p:cNvSpPr>
          <p:nvPr>
            <p:ph sz="quarter" idx="13"/>
          </p:nvPr>
        </p:nvSpPr>
        <p:spPr/>
        <p:txBody>
          <a:bodyPr>
            <a:normAutofit fontScale="62500" lnSpcReduction="20000"/>
          </a:bodyPr>
          <a:lstStyle/>
          <a:p>
            <a:r>
              <a:rPr lang="en-US" dirty="0" smtClean="0"/>
              <a:t> Harry Potter</a:t>
            </a:r>
          </a:p>
          <a:p>
            <a:r>
              <a:rPr lang="en-US" dirty="0" smtClean="0"/>
              <a:t>The Boy , The mole ,The Fox and the Horse</a:t>
            </a:r>
          </a:p>
          <a:p>
            <a:r>
              <a:rPr lang="en-US" dirty="0" smtClean="0"/>
              <a:t>The very hungry Caterpillar</a:t>
            </a:r>
          </a:p>
          <a:p>
            <a:r>
              <a:rPr lang="en-US" dirty="0" smtClean="0"/>
              <a:t>The pride and prejudice</a:t>
            </a:r>
          </a:p>
          <a:p>
            <a:r>
              <a:rPr lang="en-US" dirty="0" smtClean="0"/>
              <a:t>The lord of the rings</a:t>
            </a:r>
          </a:p>
          <a:p>
            <a:r>
              <a:rPr lang="en-US" dirty="0" smtClean="0"/>
              <a:t>The picture of Dorian gray</a:t>
            </a:r>
          </a:p>
          <a:p>
            <a:r>
              <a:rPr lang="en-US" dirty="0" smtClean="0"/>
              <a:t>Sherlock holms</a:t>
            </a:r>
          </a:p>
          <a:p>
            <a:r>
              <a:rPr lang="en-US" dirty="0" smtClean="0"/>
              <a:t>Oliver twist </a:t>
            </a:r>
          </a:p>
          <a:p>
            <a:r>
              <a:rPr lang="en-US" dirty="0" smtClean="0"/>
              <a:t>Frankenstein</a:t>
            </a:r>
          </a:p>
          <a:p>
            <a:r>
              <a:rPr lang="en-US" dirty="0" smtClean="0"/>
              <a:t>Treasure island</a:t>
            </a:r>
            <a:endParaRPr lang="ru-RU" dirty="0"/>
          </a:p>
        </p:txBody>
      </p:sp>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736" y="1261782"/>
            <a:ext cx="3286666" cy="3774649"/>
          </a:xfrm>
          <a:prstGeom prst="rect">
            <a:avLst/>
          </a:prstGeom>
        </p:spPr>
      </p:pic>
    </p:spTree>
    <p:extLst>
      <p:ext uri="{BB962C8B-B14F-4D97-AF65-F5344CB8AC3E}">
        <p14:creationId xmlns:p14="http://schemas.microsoft.com/office/powerpoint/2010/main" val="2510605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American bookshop</a:t>
            </a:r>
            <a:endParaRPr lang="ru-RU" dirty="0"/>
          </a:p>
        </p:txBody>
      </p:sp>
      <p:sp>
        <p:nvSpPr>
          <p:cNvPr id="3" name="Объект 2"/>
          <p:cNvSpPr>
            <a:spLocks noGrp="1"/>
          </p:cNvSpPr>
          <p:nvPr>
            <p:ph sz="quarter" idx="13"/>
          </p:nvPr>
        </p:nvSpPr>
        <p:spPr/>
        <p:txBody>
          <a:bodyPr>
            <a:normAutofit fontScale="62500" lnSpcReduction="20000"/>
          </a:bodyPr>
          <a:lstStyle/>
          <a:p>
            <a:r>
              <a:rPr lang="en-US" dirty="0" smtClean="0"/>
              <a:t>Dog man crime and punishment</a:t>
            </a:r>
          </a:p>
          <a:p>
            <a:r>
              <a:rPr lang="en-US" dirty="0" smtClean="0"/>
              <a:t>Gone with the wind</a:t>
            </a:r>
          </a:p>
          <a:p>
            <a:r>
              <a:rPr lang="en-US" dirty="0" smtClean="0"/>
              <a:t>When you trap a tiger</a:t>
            </a:r>
          </a:p>
          <a:p>
            <a:r>
              <a:rPr lang="en-US" dirty="0" smtClean="0"/>
              <a:t>Angels and demons</a:t>
            </a:r>
          </a:p>
          <a:p>
            <a:r>
              <a:rPr lang="en-US" dirty="0" smtClean="0"/>
              <a:t>Catching fire</a:t>
            </a:r>
          </a:p>
          <a:p>
            <a:r>
              <a:rPr lang="en-US" dirty="0" smtClean="0"/>
              <a:t>Goodnight moon</a:t>
            </a:r>
          </a:p>
          <a:p>
            <a:r>
              <a:rPr lang="en-US" dirty="0" smtClean="0"/>
              <a:t>Twilight</a:t>
            </a:r>
          </a:p>
          <a:p>
            <a:r>
              <a:rPr lang="en-US" dirty="0" smtClean="0"/>
              <a:t>The dark tower</a:t>
            </a:r>
          </a:p>
          <a:p>
            <a:r>
              <a:rPr lang="en-US" dirty="0" smtClean="0"/>
              <a:t>Who moved my cheese?</a:t>
            </a:r>
          </a:p>
          <a:p>
            <a:r>
              <a:rPr lang="en-US" dirty="0" smtClean="0"/>
              <a:t>Moby dick</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236" y="2213035"/>
            <a:ext cx="6272662" cy="2583252"/>
          </a:xfrm>
          <a:prstGeom prst="rect">
            <a:avLst/>
          </a:prstGeom>
        </p:spPr>
      </p:pic>
    </p:spTree>
    <p:extLst>
      <p:ext uri="{BB962C8B-B14F-4D97-AF65-F5344CB8AC3E}">
        <p14:creationId xmlns:p14="http://schemas.microsoft.com/office/powerpoint/2010/main" val="535470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728" y="138023"/>
            <a:ext cx="10452955" cy="1699743"/>
          </a:xfrm>
        </p:spPr>
        <p:txBody>
          <a:bodyPr>
            <a:normAutofit/>
          </a:bodyPr>
          <a:lstStyle/>
          <a:p>
            <a:r>
              <a:rPr lang="en-US" dirty="0" smtClean="0"/>
              <a:t>                                                                   </a:t>
            </a:r>
            <a:r>
              <a:rPr lang="en-US" dirty="0" smtClean="0">
                <a:solidFill>
                  <a:srgbClr val="C00000"/>
                </a:solidFill>
              </a:rPr>
              <a:t>twilight</a:t>
            </a:r>
            <a:endParaRPr lang="ru-RU" dirty="0">
              <a:solidFill>
                <a:srgbClr val="C00000"/>
              </a:solidFill>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768" y="1925727"/>
            <a:ext cx="3311525" cy="3311525"/>
          </a:xfrm>
        </p:spPr>
      </p:pic>
      <p:sp>
        <p:nvSpPr>
          <p:cNvPr id="5" name="Прямоугольник 4"/>
          <p:cNvSpPr/>
          <p:nvPr/>
        </p:nvSpPr>
        <p:spPr>
          <a:xfrm>
            <a:off x="3997326" y="1166843"/>
            <a:ext cx="7165255" cy="3693319"/>
          </a:xfrm>
          <a:prstGeom prst="rect">
            <a:avLst/>
          </a:prstGeom>
        </p:spPr>
        <p:txBody>
          <a:bodyPr wrap="square">
            <a:spAutoFit/>
          </a:bodyPr>
          <a:lstStyle/>
          <a:p>
            <a:r>
              <a:rPr lang="en-US" dirty="0"/>
              <a:t>Twilight Saga- is a series of four vampire romance novels, written by American author </a:t>
            </a:r>
            <a:r>
              <a:rPr lang="en-US" dirty="0" err="1"/>
              <a:t>Stephenie</a:t>
            </a:r>
            <a:r>
              <a:rPr lang="en-US" dirty="0"/>
              <a:t> Meyer. Released annually from 2005 through 2008, the four books chart the later teen years of Isabella "Bella" Swan, a girl who moves to Forks, Washington, from Arizona and falls in love with a 104-year-old vampire named Edward Cullen.                                                                                                                                                   Since the release of the first novel, Twilight, in 2005, the books have gained immense popularity  the world. The series is most popular among young adults; the four books have won multiple awards, most notably the 2008 British Book Award for "Children's Book of the Year" for Breaking Dawn while the series as a whole won the 2009 Kids' Choice Award for Favorite Book.                                                                                                                                                  In November 2011, the series had sold over 120 million copies worldwide with translations into at least 38 different languages around the globe.</a:t>
            </a:r>
            <a:endParaRPr lang="ru-RU" dirty="0"/>
          </a:p>
        </p:txBody>
      </p:sp>
    </p:spTree>
    <p:extLst>
      <p:ext uri="{BB962C8B-B14F-4D97-AF65-F5344CB8AC3E}">
        <p14:creationId xmlns:p14="http://schemas.microsoft.com/office/powerpoint/2010/main" val="30771113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Главное мероприятие">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TM04033927[[fn=Главное мероприятие]]</Template>
  <TotalTime>2249</TotalTime>
  <Words>1293</Words>
  <Application>Microsoft Office PowerPoint</Application>
  <PresentationFormat>Широкоэкранный</PresentationFormat>
  <Paragraphs>58</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Calibri</vt:lpstr>
      <vt:lpstr>Google Sans</vt:lpstr>
      <vt:lpstr>Impact</vt:lpstr>
      <vt:lpstr>Times New Roman</vt:lpstr>
      <vt:lpstr>Главное мероприятие</vt:lpstr>
      <vt:lpstr>Importance of reading books</vt:lpstr>
      <vt:lpstr>Презентация PowerPoint</vt:lpstr>
      <vt:lpstr>Importance of Reading books Reading  is important  because it develops our thoughts , gives us endless knowledge and lessons while keeping our minds active . Books can hold and keep all kinds of information , stories , thoughts and feeling unlike anything else in this world.</vt:lpstr>
      <vt:lpstr>Презентация PowerPoint</vt:lpstr>
      <vt:lpstr>Презентация PowerPoint</vt:lpstr>
      <vt:lpstr>      Bestsellers in the USA and UK</vt:lpstr>
      <vt:lpstr>English bookshop</vt:lpstr>
      <vt:lpstr>American bookshop</vt:lpstr>
      <vt:lpstr>                                                                   twilight</vt:lpstr>
      <vt:lpstr>Angels and     demons</vt:lpstr>
      <vt:lpstr>Break the code</vt:lpstr>
      <vt:lpstr>Презентация PowerPoint</vt:lpstr>
      <vt:lpstr>Презентация PowerPoint</vt:lpstr>
      <vt:lpstr>Презентация PowerPoint</vt:lpstr>
      <vt:lpstr>Презентация PowerPoint</vt:lpstr>
      <vt:lpstr>Презентация PowerPoint</vt:lpstr>
      <vt:lpstr>Sherlock holmes</vt:lpstr>
      <vt:lpstr>Презентация PowerPoint</vt:lpstr>
      <vt:lpstr>interview with Jordan Peterson  and Elon Musk</vt:lpstr>
      <vt:lpstr>Game</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Importance of reading books</dc:title>
  <dc:creator>aiym.tlep@outlook.com</dc:creator>
  <cp:lastModifiedBy>aiym.tlep@outlook.com</cp:lastModifiedBy>
  <cp:revision>64</cp:revision>
  <dcterms:created xsi:type="dcterms:W3CDTF">2021-04-25T07:07:28Z</dcterms:created>
  <dcterms:modified xsi:type="dcterms:W3CDTF">2021-05-04T05:50:40Z</dcterms:modified>
</cp:coreProperties>
</file>