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6" r:id="rId4"/>
    <p:sldId id="271" r:id="rId5"/>
    <p:sldId id="258" r:id="rId6"/>
    <p:sldId id="259" r:id="rId7"/>
    <p:sldId id="289" r:id="rId8"/>
    <p:sldId id="262" r:id="rId9"/>
    <p:sldId id="263" r:id="rId10"/>
    <p:sldId id="264" r:id="rId11"/>
    <p:sldId id="260" r:id="rId12"/>
    <p:sldId id="274" r:id="rId13"/>
    <p:sldId id="275" r:id="rId14"/>
    <p:sldId id="276" r:id="rId15"/>
    <p:sldId id="267" r:id="rId16"/>
    <p:sldId id="277" r:id="rId17"/>
    <p:sldId id="278" r:id="rId18"/>
    <p:sldId id="282" r:id="rId19"/>
    <p:sldId id="284" r:id="rId20"/>
    <p:sldId id="288" r:id="rId21"/>
    <p:sldId id="280" r:id="rId22"/>
    <p:sldId id="279" r:id="rId23"/>
    <p:sldId id="290" r:id="rId24"/>
    <p:sldId id="287"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1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31" autoAdjust="0"/>
  </p:normalViewPr>
  <p:slideViewPr>
    <p:cSldViewPr>
      <p:cViewPr varScale="1">
        <p:scale>
          <a:sx n="104" d="100"/>
          <a:sy n="104" d="100"/>
        </p:scale>
        <p:origin x="-1824"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0678B969-D9CF-46A4-A422-E227AE8207E3}" type="datetimeFigureOut">
              <a:rPr lang="ru-RU"/>
              <a:pPr>
                <a:defRPr/>
              </a:pPr>
              <a:t>22.01.2023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B021849-63B0-46BE-A42D-F5B7515BF7AF}" type="slidenum">
              <a:rPr lang="ru-RU"/>
              <a:pPr>
                <a:defRPr/>
              </a:pPr>
              <a:t>‹#›</a:t>
            </a:fld>
            <a:endParaRPr lang="ru-RU"/>
          </a:p>
        </p:txBody>
      </p:sp>
    </p:spTree>
    <p:extLst>
      <p:ext uri="{BB962C8B-B14F-4D97-AF65-F5344CB8AC3E}">
        <p14:creationId xmlns:p14="http://schemas.microsoft.com/office/powerpoint/2010/main" val="195023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4058F6E-1FCA-484E-B87F-994067F03B1E}" type="datetimeFigureOut">
              <a:rPr lang="ru-RU"/>
              <a:pPr>
                <a:defRPr/>
              </a:pPr>
              <a:t>22.01.2023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198F7D5-01AD-4DE0-982C-671A2AB83187}" type="slidenum">
              <a:rPr lang="ru-RU"/>
              <a:pPr>
                <a:defRPr/>
              </a:pPr>
              <a:t>‹#›</a:t>
            </a:fld>
            <a:endParaRPr lang="ru-RU"/>
          </a:p>
        </p:txBody>
      </p:sp>
    </p:spTree>
    <p:extLst>
      <p:ext uri="{BB962C8B-B14F-4D97-AF65-F5344CB8AC3E}">
        <p14:creationId xmlns:p14="http://schemas.microsoft.com/office/powerpoint/2010/main" val="282917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014469B9-E1C9-4CEB-A4C2-3BE85E11F2A9}" type="datetimeFigureOut">
              <a:rPr lang="ru-RU"/>
              <a:pPr>
                <a:defRPr/>
              </a:pPr>
              <a:t>22.01.2023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570C55E-B259-4D84-899C-9DCD24ED84C9}" type="slidenum">
              <a:rPr lang="ru-RU"/>
              <a:pPr>
                <a:defRPr/>
              </a:pPr>
              <a:t>‹#›</a:t>
            </a:fld>
            <a:endParaRPr lang="ru-RU"/>
          </a:p>
        </p:txBody>
      </p:sp>
    </p:spTree>
    <p:extLst>
      <p:ext uri="{BB962C8B-B14F-4D97-AF65-F5344CB8AC3E}">
        <p14:creationId xmlns:p14="http://schemas.microsoft.com/office/powerpoint/2010/main" val="219331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F6761B-40DC-4372-9A1D-C48A3DFFACE8}" type="datetimeFigureOut">
              <a:rPr lang="ru-RU"/>
              <a:pPr>
                <a:defRPr/>
              </a:pPr>
              <a:t>22.01.2023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E63E811-8BF0-48E5-8CBB-53A152640A25}" type="slidenum">
              <a:rPr lang="ru-RU"/>
              <a:pPr>
                <a:defRPr/>
              </a:pPr>
              <a:t>‹#›</a:t>
            </a:fld>
            <a:endParaRPr lang="ru-RU"/>
          </a:p>
        </p:txBody>
      </p:sp>
    </p:spTree>
    <p:extLst>
      <p:ext uri="{BB962C8B-B14F-4D97-AF65-F5344CB8AC3E}">
        <p14:creationId xmlns:p14="http://schemas.microsoft.com/office/powerpoint/2010/main" val="5759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E958194C-3FD4-4076-A3EA-7A33410512F0}" type="datetimeFigureOut">
              <a:rPr lang="ru-RU"/>
              <a:pPr>
                <a:defRPr/>
              </a:pPr>
              <a:t>22.01.2023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12CA9F5-C19F-424E-8FEC-6B1170614285}" type="slidenum">
              <a:rPr lang="ru-RU"/>
              <a:pPr>
                <a:defRPr/>
              </a:pPr>
              <a:t>‹#›</a:t>
            </a:fld>
            <a:endParaRPr lang="ru-RU"/>
          </a:p>
        </p:txBody>
      </p:sp>
    </p:spTree>
    <p:extLst>
      <p:ext uri="{BB962C8B-B14F-4D97-AF65-F5344CB8AC3E}">
        <p14:creationId xmlns:p14="http://schemas.microsoft.com/office/powerpoint/2010/main" val="206574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C5CFD38C-E146-4725-814F-F1557AF2EEF5}" type="datetimeFigureOut">
              <a:rPr lang="ru-RU"/>
              <a:pPr>
                <a:defRPr/>
              </a:pPr>
              <a:t>22.01.2023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B2FA013-ACA0-4F07-BF43-30AAB55A03BF}" type="slidenum">
              <a:rPr lang="ru-RU"/>
              <a:pPr>
                <a:defRPr/>
              </a:pPr>
              <a:t>‹#›</a:t>
            </a:fld>
            <a:endParaRPr lang="ru-RU"/>
          </a:p>
        </p:txBody>
      </p:sp>
    </p:spTree>
    <p:extLst>
      <p:ext uri="{BB962C8B-B14F-4D97-AF65-F5344CB8AC3E}">
        <p14:creationId xmlns:p14="http://schemas.microsoft.com/office/powerpoint/2010/main" val="151337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fld id="{9D5FC7C5-624C-435B-A175-FF6F0F80B38B}" type="datetimeFigureOut">
              <a:rPr lang="ru-RU"/>
              <a:pPr>
                <a:defRPr/>
              </a:pPr>
              <a:t>22.01.2023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EAA08FB-967F-49B6-BC0F-11F74BAD7E12}" type="slidenum">
              <a:rPr lang="ru-RU"/>
              <a:pPr>
                <a:defRPr/>
              </a:pPr>
              <a:t>‹#›</a:t>
            </a:fld>
            <a:endParaRPr lang="ru-RU"/>
          </a:p>
        </p:txBody>
      </p:sp>
    </p:spTree>
    <p:extLst>
      <p:ext uri="{BB962C8B-B14F-4D97-AF65-F5344CB8AC3E}">
        <p14:creationId xmlns:p14="http://schemas.microsoft.com/office/powerpoint/2010/main" val="263902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B859DCAA-2692-4DDF-96EF-29F37970D54B}" type="datetimeFigureOut">
              <a:rPr lang="ru-RU"/>
              <a:pPr>
                <a:defRPr/>
              </a:pPr>
              <a:t>22.01.2023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98492CAF-EAFD-4F1F-9B82-0D789DB2C6AD}" type="slidenum">
              <a:rPr lang="ru-RU"/>
              <a:pPr>
                <a:defRPr/>
              </a:pPr>
              <a:t>‹#›</a:t>
            </a:fld>
            <a:endParaRPr lang="ru-RU"/>
          </a:p>
        </p:txBody>
      </p:sp>
    </p:spTree>
    <p:extLst>
      <p:ext uri="{BB962C8B-B14F-4D97-AF65-F5344CB8AC3E}">
        <p14:creationId xmlns:p14="http://schemas.microsoft.com/office/powerpoint/2010/main" val="411870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7F8A9C-206B-46C6-A982-EED96C525ED3}" type="datetimeFigureOut">
              <a:rPr lang="ru-RU"/>
              <a:pPr>
                <a:defRPr/>
              </a:pPr>
              <a:t>22.01.2023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7E4BAC90-8B6C-47B7-8FF7-66D8BF765283}" type="slidenum">
              <a:rPr lang="ru-RU"/>
              <a:pPr>
                <a:defRPr/>
              </a:pPr>
              <a:t>‹#›</a:t>
            </a:fld>
            <a:endParaRPr lang="ru-RU"/>
          </a:p>
        </p:txBody>
      </p:sp>
    </p:spTree>
    <p:extLst>
      <p:ext uri="{BB962C8B-B14F-4D97-AF65-F5344CB8AC3E}">
        <p14:creationId xmlns:p14="http://schemas.microsoft.com/office/powerpoint/2010/main" val="322708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2DDAC05-F91D-4966-938C-6F5177928DEE}" type="datetimeFigureOut">
              <a:rPr lang="ru-RU"/>
              <a:pPr>
                <a:defRPr/>
              </a:pPr>
              <a:t>22.01.2023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D9CC257-7103-4916-B619-8F348E8764B0}" type="slidenum">
              <a:rPr lang="ru-RU"/>
              <a:pPr>
                <a:defRPr/>
              </a:pPr>
              <a:t>‹#›</a:t>
            </a:fld>
            <a:endParaRPr lang="ru-RU"/>
          </a:p>
        </p:txBody>
      </p:sp>
    </p:spTree>
    <p:extLst>
      <p:ext uri="{BB962C8B-B14F-4D97-AF65-F5344CB8AC3E}">
        <p14:creationId xmlns:p14="http://schemas.microsoft.com/office/powerpoint/2010/main" val="157399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5" name="Group 15"/>
          <p:cNvGrpSpPr>
            <a:grpSpLocks/>
          </p:cNvGrpSpPr>
          <p:nvPr/>
        </p:nvGrpSpPr>
        <p:grpSpPr bwMode="auto">
          <a:xfrm>
            <a:off x="4516438" y="993775"/>
            <a:ext cx="1846262" cy="1530350"/>
            <a:chOff x="4718762" y="993075"/>
            <a:chExt cx="1847138" cy="1530439"/>
          </a:xfrm>
        </p:grpSpPr>
        <p:sp>
          <p:nvSpPr>
            <p:cNvPr id="6"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rtlCol="0">
            <a:normAutofit/>
          </a:bodyPr>
          <a:lstStyle/>
          <a:p>
            <a:pPr lvl="0"/>
            <a:r>
              <a:rPr lang="ru-RU" noProof="0" smtClean="0"/>
              <a:t>Вставка рисунка</a:t>
            </a:r>
            <a:endParaRPr lang="en-US" noProof="0"/>
          </a:p>
        </p:txBody>
      </p:sp>
      <p:sp>
        <p:nvSpPr>
          <p:cNvPr id="14" name="Date Placeholder 4"/>
          <p:cNvSpPr>
            <a:spLocks noGrp="1"/>
          </p:cNvSpPr>
          <p:nvPr>
            <p:ph type="dt" sz="half" idx="15"/>
          </p:nvPr>
        </p:nvSpPr>
        <p:spPr/>
        <p:txBody>
          <a:bodyPr/>
          <a:lstStyle>
            <a:lvl1pPr>
              <a:defRPr/>
            </a:lvl1pPr>
          </a:lstStyle>
          <a:p>
            <a:pPr>
              <a:defRPr/>
            </a:pPr>
            <a:fld id="{C418DD80-7D61-40D2-8C83-ABB49E4CC1B1}" type="datetimeFigureOut">
              <a:rPr lang="ru-RU"/>
              <a:pPr>
                <a:defRPr/>
              </a:pPr>
              <a:t>22.01.2023</a:t>
            </a:fld>
            <a:endParaRPr lang="ru-RU"/>
          </a:p>
        </p:txBody>
      </p:sp>
      <p:sp>
        <p:nvSpPr>
          <p:cNvPr id="15" name="Footer Placeholder 5"/>
          <p:cNvSpPr>
            <a:spLocks noGrp="1"/>
          </p:cNvSpPr>
          <p:nvPr>
            <p:ph type="ftr" sz="quarter" idx="16"/>
          </p:nvPr>
        </p:nvSpPr>
        <p:spPr/>
        <p:txBody>
          <a:bodyPr/>
          <a:lstStyle>
            <a:lvl1pPr>
              <a:defRPr/>
            </a:lvl1pPr>
          </a:lstStyle>
          <a:p>
            <a:pPr>
              <a:defRPr/>
            </a:pPr>
            <a:endParaRPr lang="ru-RU"/>
          </a:p>
        </p:txBody>
      </p:sp>
      <p:sp>
        <p:nvSpPr>
          <p:cNvPr id="16" name="Slide Number Placeholder 6"/>
          <p:cNvSpPr>
            <a:spLocks noGrp="1"/>
          </p:cNvSpPr>
          <p:nvPr>
            <p:ph type="sldNum" sz="quarter" idx="17"/>
          </p:nvPr>
        </p:nvSpPr>
        <p:spPr/>
        <p:txBody>
          <a:bodyPr/>
          <a:lstStyle>
            <a:lvl1pPr>
              <a:defRPr/>
            </a:lvl1pPr>
          </a:lstStyle>
          <a:p>
            <a:pPr>
              <a:defRPr/>
            </a:pPr>
            <a:fld id="{64D6EEAC-0139-411C-A6FB-7C8BEBA7095E}" type="slidenum">
              <a:rPr lang="ru-RU"/>
              <a:pPr>
                <a:defRPr/>
              </a:pPr>
              <a:t>‹#›</a:t>
            </a:fld>
            <a:endParaRPr lang="ru-RU"/>
          </a:p>
        </p:txBody>
      </p:sp>
    </p:spTree>
    <p:extLst>
      <p:ext uri="{BB962C8B-B14F-4D97-AF65-F5344CB8AC3E}">
        <p14:creationId xmlns:p14="http://schemas.microsoft.com/office/powerpoint/2010/main" val="334641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39321"/>
            </a:gs>
            <a:gs pos="100000">
              <a:srgbClr val="D03000"/>
            </a:gs>
          </a:gsLst>
          <a:lin ang="5400000" scaled="1"/>
        </a:gradFill>
        <a:effectLst/>
      </p:bgPr>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7" name="Oval 96"/>
          <p:cNvSpPr>
            <a:spLocks noChangeAspect="1"/>
          </p:cNvSpPr>
          <p:nvPr/>
        </p:nvSpPr>
        <p:spPr>
          <a:xfrm>
            <a:off x="11113" y="4941888"/>
            <a:ext cx="611187" cy="611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0" name="Oval 99"/>
          <p:cNvSpPr>
            <a:spLocks noChangeAspect="1"/>
          </p:cNvSpPr>
          <p:nvPr/>
        </p:nvSpPr>
        <p:spPr>
          <a:xfrm>
            <a:off x="-25400" y="482600"/>
            <a:ext cx="598488" cy="904875"/>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3" name="Oval 102"/>
          <p:cNvSpPr>
            <a:spLocks noChangeAspect="1"/>
          </p:cNvSpPr>
          <p:nvPr/>
        </p:nvSpPr>
        <p:spPr>
          <a:xfrm>
            <a:off x="371475" y="1887538"/>
            <a:ext cx="609600" cy="60960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7" name="Oval 106"/>
          <p:cNvSpPr>
            <a:spLocks noChangeAspect="1"/>
          </p:cNvSpPr>
          <p:nvPr/>
        </p:nvSpPr>
        <p:spPr>
          <a:xfrm>
            <a:off x="7748588" y="282575"/>
            <a:ext cx="1128712" cy="11287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0" name="Oval 109"/>
          <p:cNvSpPr>
            <a:spLocks noChangeAspect="1"/>
          </p:cNvSpPr>
          <p:nvPr/>
        </p:nvSpPr>
        <p:spPr>
          <a:xfrm>
            <a:off x="7470775" y="1327150"/>
            <a:ext cx="608013" cy="6080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1" name="Oval 110"/>
          <p:cNvSpPr>
            <a:spLocks noChangeAspect="1"/>
          </p:cNvSpPr>
          <p:nvPr/>
        </p:nvSpPr>
        <p:spPr>
          <a:xfrm>
            <a:off x="7629525" y="5611813"/>
            <a:ext cx="738188" cy="738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3" name="Oval 112"/>
          <p:cNvSpPr>
            <a:spLocks noChangeAspect="1"/>
          </p:cNvSpPr>
          <p:nvPr/>
        </p:nvSpPr>
        <p:spPr>
          <a:xfrm>
            <a:off x="7494588" y="4927600"/>
            <a:ext cx="738187" cy="7381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59"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160"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a:solidFill>
                  <a:schemeClr val="tx1">
                    <a:tint val="75000"/>
                  </a:schemeClr>
                </a:solidFill>
                <a:latin typeface="+mn-lt"/>
                <a:cs typeface="+mn-cs"/>
              </a:defRPr>
            </a:lvl1pPr>
          </a:lstStyle>
          <a:p>
            <a:pPr>
              <a:defRPr/>
            </a:pPr>
            <a:fld id="{87E94224-25FA-4ED4-8DE6-8390122B0FFA}" type="datetimeFigureOut">
              <a:rPr lang="ru-RU"/>
              <a:pPr>
                <a:defRPr/>
              </a:pPr>
              <a:t>22.01.2023</a:t>
            </a:fld>
            <a:endParaRPr lang="ru-RU"/>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a:solidFill>
                  <a:schemeClr val="tx1">
                    <a:tint val="75000"/>
                  </a:schemeClr>
                </a:solidFill>
                <a:latin typeface="+mn-lt"/>
                <a:cs typeface="+mn-cs"/>
              </a:defRPr>
            </a:lvl1pPr>
          </a:lstStyle>
          <a:p>
            <a:pPr>
              <a:defRPr/>
            </a:pPr>
            <a:fld id="{FFF8D7EA-C3E0-430C-9154-35B0E3B404BD}" type="slidenum">
              <a:rPr lang="ru-RU"/>
              <a:pPr>
                <a:defRPr/>
              </a:pPr>
              <a:t>‹#›</a:t>
            </a:fld>
            <a:endParaRPr lang="ru-RU"/>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0" name="Oval 59"/>
          <p:cNvSpPr>
            <a:spLocks noChangeAspect="1"/>
          </p:cNvSpPr>
          <p:nvPr/>
        </p:nvSpPr>
        <p:spPr>
          <a:xfrm>
            <a:off x="153988" y="2698750"/>
            <a:ext cx="468312" cy="468313"/>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1" name="Oval 60"/>
          <p:cNvSpPr>
            <a:spLocks noChangeAspect="1"/>
          </p:cNvSpPr>
          <p:nvPr/>
        </p:nvSpPr>
        <p:spPr>
          <a:xfrm>
            <a:off x="474663" y="3167063"/>
            <a:ext cx="458787" cy="4587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31" r:id="rId9"/>
    <p:sldLayoutId id="2147483729" r:id="rId10"/>
    <p:sldLayoutId id="2147483730" r:id="rId11"/>
  </p:sldLayoutIdLst>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chemeClr val="tx1"/>
          </a:solidFill>
          <a:latin typeface="+mj-lt"/>
          <a:ea typeface="Trebuchet MS" pitchFamily="34" charset="0"/>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nglishfull.ru/wp-content/uploads/2015/08/Tea.jpg"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englishfull.ru/wp-content/uploads/2015/08/Tea_english.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755650" y="115888"/>
            <a:ext cx="7772400" cy="1009650"/>
          </a:xfrm>
        </p:spPr>
        <p:txBody>
          <a:bodyPr/>
          <a:lstStyle/>
          <a:p>
            <a:pPr algn="r" eaLnBrk="1" hangingPunct="1"/>
            <a:r>
              <a:rPr lang="en-US" altLang="ru-RU" sz="3600" dirty="0" smtClean="0">
                <a:cs typeface="Trebuchet MS" pitchFamily="34" charset="0"/>
              </a:rPr>
              <a:t>5 o’clock tea</a:t>
            </a:r>
            <a:endParaRPr lang="ru-RU" altLang="ru-RU" sz="3600" dirty="0" smtClean="0">
              <a:cs typeface="Trebuchet MS" pitchFamily="34" charset="0"/>
            </a:endParaRPr>
          </a:p>
        </p:txBody>
      </p:sp>
      <p:sp>
        <p:nvSpPr>
          <p:cNvPr id="3075" name="Подзаголовок 2"/>
          <p:cNvSpPr>
            <a:spLocks noGrp="1"/>
          </p:cNvSpPr>
          <p:nvPr>
            <p:ph type="subTitle" idx="1"/>
          </p:nvPr>
        </p:nvSpPr>
        <p:spPr>
          <a:xfrm>
            <a:off x="3419872" y="1196975"/>
            <a:ext cx="5328592" cy="1455738"/>
          </a:xfrm>
        </p:spPr>
        <p:txBody>
          <a:bodyPr/>
          <a:lstStyle/>
          <a:p>
            <a:pPr eaLnBrk="1" hangingPunct="1"/>
            <a:endParaRPr lang="en-US" altLang="ru-RU" dirty="0" smtClean="0"/>
          </a:p>
          <a:p>
            <a:pPr eaLnBrk="1" hangingPunct="1"/>
            <a:r>
              <a:rPr lang="ru-RU" altLang="ru-RU" dirty="0" err="1" smtClean="0"/>
              <a:t>Стебенева</a:t>
            </a:r>
            <a:r>
              <a:rPr lang="ru-RU" altLang="ru-RU" dirty="0" smtClean="0"/>
              <a:t> </a:t>
            </a:r>
            <a:r>
              <a:rPr lang="ru-RU" altLang="ru-RU" dirty="0" smtClean="0"/>
              <a:t>Светлана Альбертовна, преподаватель ГБПОУ МТК</a:t>
            </a:r>
          </a:p>
        </p:txBody>
      </p:sp>
      <p:pic>
        <p:nvPicPr>
          <p:cNvPr id="3076" name="Рисунок 3" descr="Топик по английскому чаепитие в Британи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788" y="2652713"/>
            <a:ext cx="5940425"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Рисунок 4" descr="http://img2.1001golos.ru/ratings/71000/70068/pic1.jpg?13229577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13"/>
            <a:ext cx="3059113"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8027988" y="4508500"/>
            <a:ext cx="1116012" cy="1152525"/>
          </a:xfrm>
        </p:spPr>
        <p:txBody>
          <a:bodyPr/>
          <a:lstStyle/>
          <a:p>
            <a:pPr eaLnBrk="1" hangingPunct="1"/>
            <a:endParaRPr lang="ru-RU" altLang="ru-RU" smtClean="0">
              <a:cs typeface="Trebuchet MS" pitchFamily="34" charset="0"/>
            </a:endParaRPr>
          </a:p>
        </p:txBody>
      </p:sp>
      <p:sp>
        <p:nvSpPr>
          <p:cNvPr id="11267" name="Объект 2"/>
          <p:cNvSpPr>
            <a:spLocks noGrp="1"/>
          </p:cNvSpPr>
          <p:nvPr>
            <p:ph sz="half" idx="1"/>
          </p:nvPr>
        </p:nvSpPr>
        <p:spPr>
          <a:xfrm>
            <a:off x="0" y="115888"/>
            <a:ext cx="8964613" cy="2665412"/>
          </a:xfrm>
        </p:spPr>
        <p:txBody>
          <a:bodyPr/>
          <a:lstStyle/>
          <a:p>
            <a:pPr eaLnBrk="1" hangingPunct="1"/>
            <a:r>
              <a:rPr lang="en-US" altLang="ru-RU" sz="2400" smtClean="0"/>
              <a:t>A tea cup and a saucer, the teapot with tea (either one for all or individual), a jug with boiled water, a jug with milk or cream. All plates and dishes, of course, must belong to one set. China set. White or blue and white.</a:t>
            </a:r>
            <a:endParaRPr lang="ru-RU" altLang="ru-RU" sz="2400" smtClean="0"/>
          </a:p>
          <a:p>
            <a:pPr eaLnBrk="1" hangingPunct="1"/>
            <a:endParaRPr lang="ru-RU" altLang="ru-RU" smtClean="0"/>
          </a:p>
        </p:txBody>
      </p:sp>
      <p:sp>
        <p:nvSpPr>
          <p:cNvPr id="11268" name="Объект 3"/>
          <p:cNvSpPr>
            <a:spLocks noGrp="1"/>
          </p:cNvSpPr>
          <p:nvPr>
            <p:ph sz="half" idx="2"/>
          </p:nvPr>
        </p:nvSpPr>
        <p:spPr>
          <a:xfrm>
            <a:off x="8243888" y="5661025"/>
            <a:ext cx="900112" cy="1219200"/>
          </a:xfrm>
        </p:spPr>
        <p:txBody>
          <a:bodyPr/>
          <a:lstStyle/>
          <a:p>
            <a:pPr eaLnBrk="1" hangingPunct="1"/>
            <a:endParaRPr lang="ru-RU" altLang="ru-RU" smtClean="0"/>
          </a:p>
        </p:txBody>
      </p:sp>
      <p:pic>
        <p:nvPicPr>
          <p:cNvPr id="11269" name="Picture 2" descr="https://sarahravensblog.files.wordpress.com/2013/03/little-victoria-lemon-daisy-cakes.jpg?w=600&amp;h=3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738" y="2359025"/>
            <a:ext cx="679926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0" y="0"/>
            <a:ext cx="9144000" cy="1217613"/>
          </a:xfrm>
        </p:spPr>
        <p:txBody>
          <a:bodyPr/>
          <a:lstStyle/>
          <a:p>
            <a:pPr algn="ctr" eaLnBrk="1" hangingPunct="1"/>
            <a:r>
              <a:rPr lang="en-US" altLang="ru-RU" dirty="0" smtClean="0">
                <a:latin typeface="Georgia" panose="02040502050405020303" pitchFamily="18" charset="0"/>
                <a:cs typeface="Trebuchet MS" pitchFamily="34" charset="0"/>
              </a:rPr>
              <a:t>A tea strainer </a:t>
            </a:r>
            <a:endParaRPr lang="ru-RU" altLang="ru-RU" dirty="0" smtClean="0">
              <a:latin typeface="Georgia" panose="02040502050405020303" pitchFamily="18" charset="0"/>
              <a:cs typeface="Trebuchet MS" pitchFamily="34" charset="0"/>
            </a:endParaRPr>
          </a:p>
        </p:txBody>
      </p:sp>
      <p:sp>
        <p:nvSpPr>
          <p:cNvPr id="12291" name="Объект 2"/>
          <p:cNvSpPr>
            <a:spLocks noGrp="1"/>
          </p:cNvSpPr>
          <p:nvPr>
            <p:ph sz="half" idx="1"/>
          </p:nvPr>
        </p:nvSpPr>
        <p:spPr>
          <a:xfrm>
            <a:off x="1009650" y="1809750"/>
            <a:ext cx="3471863" cy="4051300"/>
          </a:xfrm>
        </p:spPr>
        <p:txBody>
          <a:bodyPr/>
          <a:lstStyle/>
          <a:p>
            <a:pPr eaLnBrk="1" hangingPunct="1"/>
            <a:endParaRPr lang="ru-RU" altLang="ru-RU" smtClean="0"/>
          </a:p>
        </p:txBody>
      </p:sp>
      <p:sp>
        <p:nvSpPr>
          <p:cNvPr id="12292" name="Объект 3"/>
          <p:cNvSpPr>
            <a:spLocks noGrp="1"/>
          </p:cNvSpPr>
          <p:nvPr>
            <p:ph sz="half" idx="2"/>
          </p:nvPr>
        </p:nvSpPr>
        <p:spPr>
          <a:xfrm>
            <a:off x="4662488" y="1809750"/>
            <a:ext cx="3470275" cy="4051300"/>
          </a:xfrm>
        </p:spPr>
        <p:txBody>
          <a:bodyPr/>
          <a:lstStyle/>
          <a:p>
            <a:pPr eaLnBrk="1" hangingPunct="1"/>
            <a:endParaRPr lang="ru-RU" altLang="ru-RU" smtClean="0"/>
          </a:p>
        </p:txBody>
      </p:sp>
      <p:pic>
        <p:nvPicPr>
          <p:cNvPr id="12293" name="Picture 2" descr="http://2.bp.blogspot.com/-rlpb3bKffjU/UXKYao9Oq9I/AAAAAAAAAkI/ir_r7Pr48Uc/s1600/IMG_0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217613"/>
            <a:ext cx="8424862"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0" y="0"/>
            <a:ext cx="9036050" cy="1412875"/>
          </a:xfrm>
        </p:spPr>
        <p:txBody>
          <a:bodyPr/>
          <a:lstStyle/>
          <a:p>
            <a:pPr algn="ctr" eaLnBrk="1" hangingPunct="1"/>
            <a:r>
              <a:rPr lang="en-US" altLang="ru-RU" dirty="0" smtClean="0">
                <a:latin typeface="Georgia" panose="02040502050405020303" pitchFamily="18" charset="0"/>
                <a:cs typeface="Trebuchet MS" pitchFamily="34" charset="0"/>
              </a:rPr>
              <a:t>Tea</a:t>
            </a:r>
            <a:r>
              <a:rPr lang="en-US" altLang="ru-RU" sz="2400" dirty="0" smtClean="0">
                <a:cs typeface="Trebuchet MS" pitchFamily="34" charset="0"/>
              </a:rPr>
              <a:t/>
            </a:r>
            <a:br>
              <a:rPr lang="en-US" altLang="ru-RU" sz="2400" dirty="0" smtClean="0">
                <a:cs typeface="Trebuchet MS" pitchFamily="34" charset="0"/>
              </a:rPr>
            </a:br>
            <a:endParaRPr lang="ru-RU" altLang="ru-RU" sz="2400" dirty="0" smtClean="0">
              <a:cs typeface="Trebuchet MS" pitchFamily="34" charset="0"/>
            </a:endParaRPr>
          </a:p>
        </p:txBody>
      </p:sp>
      <p:sp>
        <p:nvSpPr>
          <p:cNvPr id="13315" name="Объект 2"/>
          <p:cNvSpPr>
            <a:spLocks noGrp="1"/>
          </p:cNvSpPr>
          <p:nvPr>
            <p:ph sz="half" idx="1"/>
          </p:nvPr>
        </p:nvSpPr>
        <p:spPr>
          <a:xfrm>
            <a:off x="0" y="981075"/>
            <a:ext cx="3424238" cy="5843588"/>
          </a:xfrm>
        </p:spPr>
        <p:txBody>
          <a:bodyPr/>
          <a:lstStyle/>
          <a:p>
            <a:pPr eaLnBrk="1" hangingPunct="1"/>
            <a:r>
              <a:rPr lang="en-US" altLang="ru-RU" sz="2800" smtClean="0"/>
              <a:t>Usually, guests are offered 5 to 10 kinds of tea. Among which without fail there will be Earl Grey, Lapsang Souchong, Assam, and Darjeeling.</a:t>
            </a:r>
            <a:endParaRPr lang="ru-RU" altLang="ru-RU" sz="2800" smtClean="0"/>
          </a:p>
        </p:txBody>
      </p:sp>
      <p:sp>
        <p:nvSpPr>
          <p:cNvPr id="13316" name="Объект 3"/>
          <p:cNvSpPr>
            <a:spLocks noGrp="1"/>
          </p:cNvSpPr>
          <p:nvPr>
            <p:ph sz="half" idx="2"/>
          </p:nvPr>
        </p:nvSpPr>
        <p:spPr>
          <a:xfrm>
            <a:off x="4662488" y="3068638"/>
            <a:ext cx="2717800" cy="2792412"/>
          </a:xfrm>
        </p:spPr>
        <p:txBody>
          <a:bodyPr/>
          <a:lstStyle/>
          <a:p>
            <a:pPr eaLnBrk="1" hangingPunct="1"/>
            <a:endParaRPr lang="ru-RU" altLang="ru-RU" smtClean="0"/>
          </a:p>
        </p:txBody>
      </p:sp>
      <p:pic>
        <p:nvPicPr>
          <p:cNvPr id="13317" name="Picture 2" descr="https://chiarotino.com/wp-content/uploads/media/decoupage-paper-napkins-indian-teas-darjeeling-assam-earl-grey-lapsang-souchong-tea-clipper-ship-CHN0030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8" y="1196975"/>
            <a:ext cx="5700712"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7463" y="0"/>
            <a:ext cx="9126537" cy="1700213"/>
          </a:xfrm>
        </p:spPr>
        <p:txBody>
          <a:bodyPr/>
          <a:lstStyle/>
          <a:p>
            <a:pPr algn="ctr" eaLnBrk="1" hangingPunct="1"/>
            <a:r>
              <a:rPr lang="en-US" altLang="ru-RU" sz="2400" smtClean="0">
                <a:cs typeface="Trebuchet MS" pitchFamily="34" charset="0"/>
              </a:rPr>
              <a:t>Traditional afternoon tea consists of a variety of sandwiches (thinly sliced cucumber sandwiches (finger sandwiches), and various cakes and buns (scones).</a:t>
            </a:r>
            <a:endParaRPr lang="ru-RU" altLang="ru-RU" sz="2400" smtClean="0">
              <a:cs typeface="Trebuchet MS" pitchFamily="34" charset="0"/>
            </a:endParaRPr>
          </a:p>
        </p:txBody>
      </p:sp>
      <p:sp>
        <p:nvSpPr>
          <p:cNvPr id="14339" name="Объект 2"/>
          <p:cNvSpPr>
            <a:spLocks noGrp="1"/>
          </p:cNvSpPr>
          <p:nvPr>
            <p:ph sz="half" idx="1"/>
          </p:nvPr>
        </p:nvSpPr>
        <p:spPr>
          <a:xfrm>
            <a:off x="1009650" y="1809750"/>
            <a:ext cx="3471863" cy="4051300"/>
          </a:xfrm>
        </p:spPr>
        <p:txBody>
          <a:bodyPr/>
          <a:lstStyle/>
          <a:p>
            <a:pPr eaLnBrk="1" hangingPunct="1"/>
            <a:endParaRPr lang="ru-RU" altLang="ru-RU" smtClean="0"/>
          </a:p>
        </p:txBody>
      </p:sp>
      <p:sp>
        <p:nvSpPr>
          <p:cNvPr id="14340" name="Объект 3"/>
          <p:cNvSpPr>
            <a:spLocks noGrp="1"/>
          </p:cNvSpPr>
          <p:nvPr>
            <p:ph sz="half" idx="2"/>
          </p:nvPr>
        </p:nvSpPr>
        <p:spPr>
          <a:xfrm>
            <a:off x="755576" y="6165304"/>
            <a:ext cx="7488832" cy="575518"/>
          </a:xfrm>
        </p:spPr>
        <p:txBody>
          <a:bodyPr/>
          <a:lstStyle/>
          <a:p>
            <a:pPr algn="ctr" eaLnBrk="1" hangingPunct="1"/>
            <a:r>
              <a:rPr lang="en-US" altLang="ru-RU" sz="2400" dirty="0" smtClean="0"/>
              <a:t>Finger sandwiches</a:t>
            </a:r>
            <a:endParaRPr lang="ru-RU" altLang="ru-RU" sz="2400" dirty="0" smtClean="0"/>
          </a:p>
        </p:txBody>
      </p:sp>
      <p:pic>
        <p:nvPicPr>
          <p:cNvPr id="14341" name="Picture 2" descr="http://cdn.taste.com.au/images/recipes/sfi/2006/11/144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84313"/>
            <a:ext cx="66960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009650" y="115888"/>
            <a:ext cx="7123113" cy="1484312"/>
          </a:xfrm>
        </p:spPr>
        <p:txBody>
          <a:bodyPr/>
          <a:lstStyle/>
          <a:p>
            <a:pPr algn="ctr" eaLnBrk="1" hangingPunct="1"/>
            <a:r>
              <a:rPr lang="en-US" altLang="ru-RU" dirty="0" smtClean="0">
                <a:latin typeface="Georgia" panose="02040502050405020303" pitchFamily="18" charset="0"/>
                <a:cs typeface="Trebuchet MS" pitchFamily="34" charset="0"/>
              </a:rPr>
              <a:t>Scones</a:t>
            </a:r>
            <a:endParaRPr lang="ru-RU" altLang="ru-RU" dirty="0" smtClean="0">
              <a:latin typeface="Georgia" panose="02040502050405020303" pitchFamily="18" charset="0"/>
              <a:cs typeface="Trebuchet MS" pitchFamily="34" charset="0"/>
            </a:endParaRPr>
          </a:p>
        </p:txBody>
      </p:sp>
      <p:sp>
        <p:nvSpPr>
          <p:cNvPr id="15363" name="Объект 2"/>
          <p:cNvSpPr>
            <a:spLocks noGrp="1"/>
          </p:cNvSpPr>
          <p:nvPr>
            <p:ph sz="half" idx="1"/>
          </p:nvPr>
        </p:nvSpPr>
        <p:spPr>
          <a:xfrm>
            <a:off x="1009650" y="1809750"/>
            <a:ext cx="3471863" cy="4051300"/>
          </a:xfrm>
        </p:spPr>
        <p:txBody>
          <a:bodyPr/>
          <a:lstStyle/>
          <a:p>
            <a:pPr eaLnBrk="1" hangingPunct="1"/>
            <a:endParaRPr lang="ru-RU" altLang="ru-RU" smtClean="0"/>
          </a:p>
        </p:txBody>
      </p:sp>
      <p:sp>
        <p:nvSpPr>
          <p:cNvPr id="15364" name="Объект 3"/>
          <p:cNvSpPr>
            <a:spLocks noGrp="1"/>
          </p:cNvSpPr>
          <p:nvPr>
            <p:ph sz="half" idx="2"/>
          </p:nvPr>
        </p:nvSpPr>
        <p:spPr>
          <a:xfrm>
            <a:off x="4662488" y="1809750"/>
            <a:ext cx="3470275" cy="4051300"/>
          </a:xfrm>
        </p:spPr>
        <p:txBody>
          <a:bodyPr/>
          <a:lstStyle/>
          <a:p>
            <a:pPr eaLnBrk="1" hangingPunct="1"/>
            <a:endParaRPr lang="ru-RU" altLang="ru-RU" smtClean="0"/>
          </a:p>
        </p:txBody>
      </p:sp>
      <p:pic>
        <p:nvPicPr>
          <p:cNvPr id="15365" name="Picture 2" descr="https://sarajoredlocks.files.wordpress.com/2013/06/sconet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84313"/>
            <a:ext cx="6815137"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009650" y="0"/>
            <a:ext cx="8134350" cy="1600200"/>
          </a:xfrm>
        </p:spPr>
        <p:txBody>
          <a:bodyPr/>
          <a:lstStyle/>
          <a:p>
            <a:pPr algn="ctr" eaLnBrk="1" hangingPunct="1"/>
            <a:r>
              <a:rPr lang="en-US" altLang="ru-RU" dirty="0" smtClean="0">
                <a:latin typeface="Georgia" panose="02040502050405020303" pitchFamily="18" charset="0"/>
                <a:cs typeface="Trebuchet MS" pitchFamily="34" charset="0"/>
              </a:rPr>
              <a:t>The English tea ceremony</a:t>
            </a:r>
            <a:endParaRPr lang="ru-RU" altLang="ru-RU" dirty="0" smtClean="0">
              <a:latin typeface="Georgia" panose="02040502050405020303" pitchFamily="18" charset="0"/>
              <a:cs typeface="Trebuchet MS" pitchFamily="34" charset="0"/>
            </a:endParaRPr>
          </a:p>
        </p:txBody>
      </p:sp>
      <p:sp>
        <p:nvSpPr>
          <p:cNvPr id="16387" name="Объект 2"/>
          <p:cNvSpPr>
            <a:spLocks noGrp="1"/>
          </p:cNvSpPr>
          <p:nvPr>
            <p:ph sz="half" idx="1"/>
          </p:nvPr>
        </p:nvSpPr>
        <p:spPr>
          <a:xfrm>
            <a:off x="1009650" y="1809750"/>
            <a:ext cx="3471863" cy="4051300"/>
          </a:xfrm>
        </p:spPr>
        <p:txBody>
          <a:bodyPr/>
          <a:lstStyle/>
          <a:p>
            <a:pPr eaLnBrk="1" hangingPunct="1"/>
            <a:endParaRPr lang="ru-RU" altLang="ru-RU" smtClean="0"/>
          </a:p>
        </p:txBody>
      </p:sp>
      <p:sp>
        <p:nvSpPr>
          <p:cNvPr id="16388" name="Объект 3"/>
          <p:cNvSpPr>
            <a:spLocks noGrp="1"/>
          </p:cNvSpPr>
          <p:nvPr>
            <p:ph sz="half" idx="2"/>
          </p:nvPr>
        </p:nvSpPr>
        <p:spPr>
          <a:xfrm>
            <a:off x="4211638" y="1700213"/>
            <a:ext cx="4752975" cy="4897437"/>
          </a:xfrm>
        </p:spPr>
        <p:txBody>
          <a:bodyPr/>
          <a:lstStyle/>
          <a:p>
            <a:pPr eaLnBrk="1" hangingPunct="1"/>
            <a:r>
              <a:rPr lang="en-US" altLang="ru-RU" sz="2800" smtClean="0"/>
              <a:t>The main secret of the English tea ceremony is hidden in it, of course. It is a very simple secret, though. Tea is brewed proceeding from the assumption that when in cups it will not be mixed with water anymore. </a:t>
            </a:r>
            <a:endParaRPr lang="ru-RU" altLang="ru-RU" sz="2800" smtClean="0"/>
          </a:p>
        </p:txBody>
      </p:sp>
      <p:pic>
        <p:nvPicPr>
          <p:cNvPr id="16389" name="Picture 2" descr="http://player.myshared.ru/5/434977/data/images/img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0188"/>
            <a:ext cx="3563938"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0" y="0"/>
            <a:ext cx="9036050" cy="1125538"/>
          </a:xfrm>
        </p:spPr>
        <p:txBody>
          <a:bodyPr/>
          <a:lstStyle/>
          <a:p>
            <a:pPr eaLnBrk="1" hangingPunct="1"/>
            <a:endParaRPr lang="ru-RU" altLang="ru-RU" smtClean="0">
              <a:cs typeface="Trebuchet MS" pitchFamily="34" charset="0"/>
            </a:endParaRPr>
          </a:p>
        </p:txBody>
      </p:sp>
      <p:sp>
        <p:nvSpPr>
          <p:cNvPr id="17411" name="Объект 2"/>
          <p:cNvSpPr>
            <a:spLocks noGrp="1"/>
          </p:cNvSpPr>
          <p:nvPr>
            <p:ph sz="half" idx="1"/>
          </p:nvPr>
        </p:nvSpPr>
        <p:spPr>
          <a:xfrm>
            <a:off x="1009650" y="1809750"/>
            <a:ext cx="3471863" cy="4051300"/>
          </a:xfrm>
        </p:spPr>
        <p:txBody>
          <a:bodyPr/>
          <a:lstStyle/>
          <a:p>
            <a:pPr eaLnBrk="1" hangingPunct="1"/>
            <a:endParaRPr lang="ru-RU" altLang="ru-RU" smtClean="0"/>
          </a:p>
        </p:txBody>
      </p:sp>
      <p:sp>
        <p:nvSpPr>
          <p:cNvPr id="17412" name="Объект 3"/>
          <p:cNvSpPr>
            <a:spLocks noGrp="1"/>
          </p:cNvSpPr>
          <p:nvPr>
            <p:ph sz="half" idx="2"/>
          </p:nvPr>
        </p:nvSpPr>
        <p:spPr>
          <a:xfrm>
            <a:off x="4662488" y="387350"/>
            <a:ext cx="4302125" cy="6470650"/>
          </a:xfrm>
        </p:spPr>
        <p:txBody>
          <a:bodyPr/>
          <a:lstStyle/>
          <a:p>
            <a:pPr eaLnBrk="1" hangingPunct="1"/>
            <a:r>
              <a:rPr lang="en-US" altLang="ru-RU" sz="2800" smtClean="0"/>
              <a:t>Put tea leaves into a pot (one teaspoon of tea in the pot for each person and one extra for the pot).</a:t>
            </a:r>
            <a:endParaRPr lang="ru-RU" altLang="ru-RU" sz="2800" smtClean="0"/>
          </a:p>
          <a:p>
            <a:pPr eaLnBrk="1" hangingPunct="1"/>
            <a:r>
              <a:rPr lang="en-US" altLang="ru-RU" sz="2800" smtClean="0"/>
              <a:t>Tea is infused for 3-5 minutes (sometimes a sand glass may be used for control of time — it looks nice), and then poured out into cups. </a:t>
            </a:r>
            <a:endParaRPr lang="ru-RU" altLang="ru-RU" sz="2800" smtClean="0"/>
          </a:p>
        </p:txBody>
      </p:sp>
      <p:pic>
        <p:nvPicPr>
          <p:cNvPr id="17413" name="Picture 2" descr="http://kids-time.org/wp-content/uploads/2012/11/british-flag-tea-pot-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1663"/>
            <a:ext cx="4268788"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http://www.steenbergs.co.uk/image/load/bigproduct/L2Fzc2V0cy9wcm9kdWN0cy8zNmRlNmZmZDNhOWE5MzczNmJlYTQ3NjA3MzYwY2ZmMS5qcGc=/perfect-tea-timer-sand-glass-ti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387350"/>
            <a:ext cx="43021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5875" y="332656"/>
            <a:ext cx="9144000" cy="648072"/>
          </a:xfrm>
        </p:spPr>
        <p:txBody>
          <a:bodyPr/>
          <a:lstStyle/>
          <a:p>
            <a:pPr algn="ctr" eaLnBrk="1" hangingPunct="1"/>
            <a:r>
              <a:rPr lang="en-US" altLang="ru-RU" dirty="0" smtClean="0">
                <a:latin typeface="Georgia" panose="02040502050405020303" pitchFamily="18" charset="0"/>
                <a:cs typeface="Trebuchet MS" pitchFamily="34" charset="0"/>
              </a:rPr>
              <a:t>Tea-cozy</a:t>
            </a:r>
            <a:r>
              <a:rPr lang="ru-RU" altLang="ru-RU" dirty="0" smtClean="0">
                <a:latin typeface="Georgia" panose="02040502050405020303" pitchFamily="18" charset="0"/>
                <a:cs typeface="Trebuchet MS" pitchFamily="34" charset="0"/>
              </a:rPr>
              <a:t/>
            </a:r>
            <a:br>
              <a:rPr lang="ru-RU" altLang="ru-RU" dirty="0" smtClean="0">
                <a:latin typeface="Georgia" panose="02040502050405020303" pitchFamily="18" charset="0"/>
                <a:cs typeface="Trebuchet MS" pitchFamily="34" charset="0"/>
              </a:rPr>
            </a:br>
            <a:endParaRPr lang="ru-RU" altLang="ru-RU" dirty="0" smtClean="0">
              <a:latin typeface="Georgia" panose="02040502050405020303" pitchFamily="18" charset="0"/>
              <a:cs typeface="Trebuchet MS" pitchFamily="34" charset="0"/>
            </a:endParaRPr>
          </a:p>
        </p:txBody>
      </p:sp>
      <p:sp>
        <p:nvSpPr>
          <p:cNvPr id="18435" name="Объект 2"/>
          <p:cNvSpPr>
            <a:spLocks noGrp="1"/>
          </p:cNvSpPr>
          <p:nvPr>
            <p:ph sz="half" idx="1"/>
          </p:nvPr>
        </p:nvSpPr>
        <p:spPr>
          <a:xfrm>
            <a:off x="0" y="1052513"/>
            <a:ext cx="4381500" cy="4808537"/>
          </a:xfrm>
        </p:spPr>
        <p:txBody>
          <a:bodyPr/>
          <a:lstStyle/>
          <a:p>
            <a:pPr eaLnBrk="1" hangingPunct="1"/>
            <a:r>
              <a:rPr lang="en-US" altLang="ru-RU" sz="3200" smtClean="0"/>
              <a:t>Teapot is covered with a tea-cozy not to get cold.</a:t>
            </a:r>
            <a:endParaRPr lang="ru-RU" altLang="ru-RU" sz="3200" smtClean="0"/>
          </a:p>
        </p:txBody>
      </p:sp>
      <p:sp>
        <p:nvSpPr>
          <p:cNvPr id="18436" name="Объект 3"/>
          <p:cNvSpPr>
            <a:spLocks noGrp="1"/>
          </p:cNvSpPr>
          <p:nvPr>
            <p:ph sz="half" idx="2"/>
          </p:nvPr>
        </p:nvSpPr>
        <p:spPr>
          <a:xfrm>
            <a:off x="4662488" y="1809750"/>
            <a:ext cx="3470275" cy="4051300"/>
          </a:xfrm>
        </p:spPr>
        <p:txBody>
          <a:bodyPr/>
          <a:lstStyle/>
          <a:p>
            <a:pPr eaLnBrk="1" hangingPunct="1"/>
            <a:endParaRPr lang="ru-RU" altLang="ru-RU" smtClean="0"/>
          </a:p>
        </p:txBody>
      </p:sp>
      <p:pic>
        <p:nvPicPr>
          <p:cNvPr id="18437" name="Picture 2" descr="http://londonmania.ru/common/upload/images/full/b0019cd40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125538"/>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395536" y="116632"/>
            <a:ext cx="8496944" cy="1728043"/>
          </a:xfrm>
        </p:spPr>
        <p:txBody>
          <a:bodyPr/>
          <a:lstStyle/>
          <a:p>
            <a:pPr marL="533400" indent="-533400" algn="ctr" eaLnBrk="1" hangingPunct="1"/>
            <a:r>
              <a:rPr lang="en-US" altLang="ru-RU" sz="2800" dirty="0" smtClean="0">
                <a:latin typeface="Georgia" pitchFamily="18" charset="0"/>
                <a:cs typeface="Trebuchet MS" pitchFamily="34" charset="0"/>
              </a:rPr>
              <a:t>Do you know how to make traditional English tea?</a:t>
            </a:r>
            <a:r>
              <a:rPr lang="ru-RU" altLang="ru-RU" sz="2800" dirty="0" smtClean="0">
                <a:latin typeface="Georgia" pitchFamily="18" charset="0"/>
                <a:cs typeface="Trebuchet MS" pitchFamily="34" charset="0"/>
              </a:rPr>
              <a:t/>
            </a:r>
            <a:br>
              <a:rPr lang="ru-RU" altLang="ru-RU" sz="2800" dirty="0" smtClean="0">
                <a:latin typeface="Georgia" pitchFamily="18" charset="0"/>
                <a:cs typeface="Trebuchet MS" pitchFamily="34" charset="0"/>
              </a:rPr>
            </a:br>
            <a:r>
              <a:rPr lang="en-US" altLang="ru-RU" sz="2800" dirty="0" smtClean="0">
                <a:latin typeface="Georgia" pitchFamily="18" charset="0"/>
                <a:cs typeface="Trebuchet MS" pitchFamily="34" charset="0"/>
              </a:rPr>
              <a:t>Put the actions in the right order to make a recipe.</a:t>
            </a:r>
            <a:r>
              <a:rPr lang="en-US" altLang="ru-RU" b="1" dirty="0" smtClean="0">
                <a:latin typeface="Georgia" pitchFamily="18" charset="0"/>
                <a:cs typeface="Trebuchet MS" pitchFamily="34" charset="0"/>
              </a:rPr>
              <a:t> </a:t>
            </a:r>
            <a:endParaRPr lang="ru-RU" altLang="ru-RU" dirty="0" smtClean="0">
              <a:cs typeface="Trebuchet MS" pitchFamily="34" charset="0"/>
            </a:endParaRPr>
          </a:p>
        </p:txBody>
      </p:sp>
      <p:sp>
        <p:nvSpPr>
          <p:cNvPr id="19459" name="Объект 2"/>
          <p:cNvSpPr>
            <a:spLocks noGrp="1"/>
          </p:cNvSpPr>
          <p:nvPr>
            <p:ph idx="1"/>
          </p:nvPr>
        </p:nvSpPr>
        <p:spPr>
          <a:xfrm>
            <a:off x="0" y="1989138"/>
            <a:ext cx="9144000" cy="4868862"/>
          </a:xfrm>
        </p:spPr>
        <p:txBody>
          <a:bodyPr/>
          <a:lstStyle/>
          <a:p>
            <a:pPr eaLnBrk="1" hangingPunct="1"/>
            <a:endParaRPr lang="ru-RU" altLang="ru-RU" smtClean="0"/>
          </a:p>
        </p:txBody>
      </p:sp>
      <p:graphicFrame>
        <p:nvGraphicFramePr>
          <p:cNvPr id="22586" name="Group 58"/>
          <p:cNvGraphicFramePr>
            <a:graphicFrameLocks noGrp="1"/>
          </p:cNvGraphicFramePr>
          <p:nvPr>
            <p:extLst>
              <p:ext uri="{D42A27DB-BD31-4B8C-83A1-F6EECF244321}">
                <p14:modId xmlns:p14="http://schemas.microsoft.com/office/powerpoint/2010/main" val="2029319348"/>
              </p:ext>
            </p:extLst>
          </p:nvPr>
        </p:nvGraphicFramePr>
        <p:xfrm>
          <a:off x="1116013" y="2205038"/>
          <a:ext cx="7416800" cy="4176712"/>
        </p:xfrm>
        <a:graphic>
          <a:graphicData uri="http://schemas.openxmlformats.org/drawingml/2006/table">
            <a:tbl>
              <a:tblPr/>
              <a:tblGrid>
                <a:gridCol w="1114425"/>
                <a:gridCol w="6302375"/>
              </a:tblGrid>
              <a:tr h="4176712">
                <a:tc>
                  <a:txBody>
                    <a:bodyPr/>
                    <a:lstStyle>
                      <a:lvl1pPr>
                        <a:spcBef>
                          <a:spcPct val="20000"/>
                        </a:spcBef>
                        <a:spcAft>
                          <a:spcPts val="600"/>
                        </a:spcAft>
                        <a:buClr>
                          <a:schemeClr val="tx2"/>
                        </a:buClr>
                        <a:buFont typeface="Wingdings 2" pitchFamily="18" charset="2"/>
                        <a:defRPr sz="1600">
                          <a:solidFill>
                            <a:schemeClr val="tx1"/>
                          </a:solidFill>
                          <a:latin typeface="Verdana" pitchFamily="34" charset="0"/>
                        </a:defRPr>
                      </a:lvl1pPr>
                      <a:lvl2pPr>
                        <a:spcBef>
                          <a:spcPct val="20000"/>
                        </a:spcBef>
                        <a:spcAft>
                          <a:spcPts val="600"/>
                        </a:spcAft>
                        <a:buClr>
                          <a:schemeClr val="tx2"/>
                        </a:buClr>
                        <a:buFont typeface="Wingdings 2" pitchFamily="18" charset="2"/>
                        <a:defRPr sz="1400">
                          <a:solidFill>
                            <a:schemeClr val="tx1"/>
                          </a:solidFill>
                          <a:latin typeface="Verdana" pitchFamily="34" charset="0"/>
                        </a:defRPr>
                      </a:lvl2pPr>
                      <a:lvl3pPr>
                        <a:spcBef>
                          <a:spcPct val="20000"/>
                        </a:spcBef>
                        <a:spcAft>
                          <a:spcPts val="600"/>
                        </a:spcAft>
                        <a:buClr>
                          <a:schemeClr val="tx2"/>
                        </a:buClr>
                        <a:buFont typeface="Wingdings 2" pitchFamily="18" charset="2"/>
                        <a:defRPr sz="1200">
                          <a:solidFill>
                            <a:schemeClr val="tx1"/>
                          </a:solidFill>
                          <a:latin typeface="Verdana" pitchFamily="34" charset="0"/>
                        </a:defRPr>
                      </a:lvl3pPr>
                      <a:lvl4pPr>
                        <a:spcBef>
                          <a:spcPct val="20000"/>
                        </a:spcBef>
                        <a:spcAft>
                          <a:spcPts val="600"/>
                        </a:spcAft>
                        <a:buClr>
                          <a:schemeClr val="tx2"/>
                        </a:buClr>
                        <a:buFont typeface="Wingdings 2" pitchFamily="18" charset="2"/>
                        <a:defRPr sz="1000">
                          <a:solidFill>
                            <a:schemeClr val="tx1"/>
                          </a:solidFill>
                          <a:latin typeface="Verdana" pitchFamily="34" charset="0"/>
                        </a:defRPr>
                      </a:lvl4pPr>
                      <a:lvl5pPr>
                        <a:spcBef>
                          <a:spcPct val="20000"/>
                        </a:spcBef>
                        <a:spcAft>
                          <a:spcPts val="600"/>
                        </a:spcAft>
                        <a:buClr>
                          <a:schemeClr val="tx2"/>
                        </a:buClr>
                        <a:buFont typeface="Wingdings 2" pitchFamily="18" charset="2"/>
                        <a:defRPr sz="1000">
                          <a:solidFill>
                            <a:schemeClr val="tx1"/>
                          </a:solidFill>
                          <a:latin typeface="Verdana" pitchFamily="34" charset="0"/>
                        </a:defRPr>
                      </a:lvl5pPr>
                      <a:lvl6pPr fontAlgn="base">
                        <a:spcBef>
                          <a:spcPct val="20000"/>
                        </a:spcBef>
                        <a:spcAft>
                          <a:spcPts val="600"/>
                        </a:spcAft>
                        <a:buClr>
                          <a:schemeClr val="tx2"/>
                        </a:buClr>
                        <a:buFont typeface="Wingdings 2" pitchFamily="18" charset="2"/>
                        <a:defRPr sz="1000">
                          <a:solidFill>
                            <a:schemeClr val="tx1"/>
                          </a:solidFill>
                          <a:latin typeface="Verdana" pitchFamily="34" charset="0"/>
                        </a:defRPr>
                      </a:lvl6pPr>
                      <a:lvl7pPr fontAlgn="base">
                        <a:spcBef>
                          <a:spcPct val="20000"/>
                        </a:spcBef>
                        <a:spcAft>
                          <a:spcPts val="600"/>
                        </a:spcAft>
                        <a:buClr>
                          <a:schemeClr val="tx2"/>
                        </a:buClr>
                        <a:buFont typeface="Wingdings 2" pitchFamily="18" charset="2"/>
                        <a:defRPr sz="1000">
                          <a:solidFill>
                            <a:schemeClr val="tx1"/>
                          </a:solidFill>
                          <a:latin typeface="Verdana" pitchFamily="34" charset="0"/>
                        </a:defRPr>
                      </a:lvl7pPr>
                      <a:lvl8pPr fontAlgn="base">
                        <a:spcBef>
                          <a:spcPct val="20000"/>
                        </a:spcBef>
                        <a:spcAft>
                          <a:spcPts val="600"/>
                        </a:spcAft>
                        <a:buClr>
                          <a:schemeClr val="tx2"/>
                        </a:buClr>
                        <a:buFont typeface="Wingdings 2" pitchFamily="18" charset="2"/>
                        <a:defRPr sz="1000">
                          <a:solidFill>
                            <a:schemeClr val="tx1"/>
                          </a:solidFill>
                          <a:latin typeface="Verdana" pitchFamily="34" charset="0"/>
                        </a:defRPr>
                      </a:lvl8pPr>
                      <a:lvl9pPr fontAlgn="base">
                        <a:spcBef>
                          <a:spcPct val="20000"/>
                        </a:spcBef>
                        <a:spcAft>
                          <a:spcPts val="600"/>
                        </a:spcAft>
                        <a:buClr>
                          <a:schemeClr val="tx2"/>
                        </a:buClr>
                        <a:buFont typeface="Wingdings 2" pitchFamily="18" charset="2"/>
                        <a:defRPr sz="10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rPr>
                        <a:t>3</a:t>
                      </a:r>
                      <a:endPar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rPr>
                        <a:t>4</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rPr>
                        <a:t>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rPr>
                        <a:t>6</a:t>
                      </a:r>
                      <a:endPar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rPr>
                        <a:t>7</a:t>
                      </a:r>
                      <a:endPar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8</a:t>
                      </a:r>
                      <a:endPar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9</a:t>
                      </a:r>
                      <a:endPar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10</a:t>
                      </a:r>
                      <a:endParaRPr kumimoji="0" lang="en-US" altLang="ru-RU" sz="1800" b="0" i="0" u="none" strike="noStrike" cap="none" normalizeH="0" baseline="0" dirty="0" smtClean="0">
                        <a:ln>
                          <a:noFill/>
                        </a:ln>
                        <a:solidFill>
                          <a:schemeClr val="tx1"/>
                        </a:solidFill>
                        <a:effectLst/>
                        <a:latin typeface="Georg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chemeClr val="tx2"/>
                        </a:buClr>
                        <a:buFont typeface="Wingdings 2" pitchFamily="18" charset="2"/>
                        <a:defRPr sz="1600">
                          <a:solidFill>
                            <a:schemeClr val="tx1"/>
                          </a:solidFill>
                          <a:latin typeface="Verdana" pitchFamily="34" charset="0"/>
                        </a:defRPr>
                      </a:lvl1pPr>
                      <a:lvl2pPr>
                        <a:spcBef>
                          <a:spcPct val="20000"/>
                        </a:spcBef>
                        <a:spcAft>
                          <a:spcPts val="600"/>
                        </a:spcAft>
                        <a:buClr>
                          <a:schemeClr val="tx2"/>
                        </a:buClr>
                        <a:buFont typeface="Wingdings 2" pitchFamily="18" charset="2"/>
                        <a:defRPr sz="1400">
                          <a:solidFill>
                            <a:schemeClr val="tx1"/>
                          </a:solidFill>
                          <a:latin typeface="Verdana" pitchFamily="34" charset="0"/>
                        </a:defRPr>
                      </a:lvl2pPr>
                      <a:lvl3pPr>
                        <a:spcBef>
                          <a:spcPct val="20000"/>
                        </a:spcBef>
                        <a:spcAft>
                          <a:spcPts val="600"/>
                        </a:spcAft>
                        <a:buClr>
                          <a:schemeClr val="tx2"/>
                        </a:buClr>
                        <a:buFont typeface="Wingdings 2" pitchFamily="18" charset="2"/>
                        <a:defRPr sz="1200">
                          <a:solidFill>
                            <a:schemeClr val="tx1"/>
                          </a:solidFill>
                          <a:latin typeface="Verdana" pitchFamily="34" charset="0"/>
                        </a:defRPr>
                      </a:lvl3pPr>
                      <a:lvl4pPr>
                        <a:spcBef>
                          <a:spcPct val="20000"/>
                        </a:spcBef>
                        <a:spcAft>
                          <a:spcPts val="600"/>
                        </a:spcAft>
                        <a:buClr>
                          <a:schemeClr val="tx2"/>
                        </a:buClr>
                        <a:buFont typeface="Wingdings 2" pitchFamily="18" charset="2"/>
                        <a:defRPr sz="1000">
                          <a:solidFill>
                            <a:schemeClr val="tx1"/>
                          </a:solidFill>
                          <a:latin typeface="Verdana" pitchFamily="34" charset="0"/>
                        </a:defRPr>
                      </a:lvl4pPr>
                      <a:lvl5pPr>
                        <a:spcBef>
                          <a:spcPct val="20000"/>
                        </a:spcBef>
                        <a:spcAft>
                          <a:spcPts val="600"/>
                        </a:spcAft>
                        <a:buClr>
                          <a:schemeClr val="tx2"/>
                        </a:buClr>
                        <a:buFont typeface="Wingdings 2" pitchFamily="18" charset="2"/>
                        <a:defRPr sz="1000">
                          <a:solidFill>
                            <a:schemeClr val="tx1"/>
                          </a:solidFill>
                          <a:latin typeface="Verdana" pitchFamily="34" charset="0"/>
                        </a:defRPr>
                      </a:lvl5pPr>
                      <a:lvl6pPr fontAlgn="base">
                        <a:spcBef>
                          <a:spcPct val="20000"/>
                        </a:spcBef>
                        <a:spcAft>
                          <a:spcPts val="600"/>
                        </a:spcAft>
                        <a:buClr>
                          <a:schemeClr val="tx2"/>
                        </a:buClr>
                        <a:buFont typeface="Wingdings 2" pitchFamily="18" charset="2"/>
                        <a:defRPr sz="1000">
                          <a:solidFill>
                            <a:schemeClr val="tx1"/>
                          </a:solidFill>
                          <a:latin typeface="Verdana" pitchFamily="34" charset="0"/>
                        </a:defRPr>
                      </a:lvl6pPr>
                      <a:lvl7pPr fontAlgn="base">
                        <a:spcBef>
                          <a:spcPct val="20000"/>
                        </a:spcBef>
                        <a:spcAft>
                          <a:spcPts val="600"/>
                        </a:spcAft>
                        <a:buClr>
                          <a:schemeClr val="tx2"/>
                        </a:buClr>
                        <a:buFont typeface="Wingdings 2" pitchFamily="18" charset="2"/>
                        <a:defRPr sz="1000">
                          <a:solidFill>
                            <a:schemeClr val="tx1"/>
                          </a:solidFill>
                          <a:latin typeface="Verdana" pitchFamily="34" charset="0"/>
                        </a:defRPr>
                      </a:lvl7pPr>
                      <a:lvl8pPr fontAlgn="base">
                        <a:spcBef>
                          <a:spcPct val="20000"/>
                        </a:spcBef>
                        <a:spcAft>
                          <a:spcPts val="600"/>
                        </a:spcAft>
                        <a:buClr>
                          <a:schemeClr val="tx2"/>
                        </a:buClr>
                        <a:buFont typeface="Wingdings 2" pitchFamily="18" charset="2"/>
                        <a:defRPr sz="1000">
                          <a:solidFill>
                            <a:schemeClr val="tx1"/>
                          </a:solidFill>
                          <a:latin typeface="Verdana" pitchFamily="34" charset="0"/>
                        </a:defRPr>
                      </a:lvl8pPr>
                      <a:lvl9pPr fontAlgn="base">
                        <a:spcBef>
                          <a:spcPct val="20000"/>
                        </a:spcBef>
                        <a:spcAft>
                          <a:spcPts val="600"/>
                        </a:spcAft>
                        <a:buClr>
                          <a:schemeClr val="tx2"/>
                        </a:buClr>
                        <a:buFont typeface="Wingdings 2" pitchFamily="18" charset="2"/>
                        <a:defRPr sz="1000">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Add some milk.</a:t>
                      </a:r>
                      <a:endPar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Place a tea strainer over the top of the cup.</a:t>
                      </a:r>
                      <a:endPar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Warm </a:t>
                      </a: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the pot.</a:t>
                      </a:r>
                      <a:endPar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Pour hot water into the pot.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Brew for a few minutes.</a:t>
                      </a:r>
                      <a:r>
                        <a:rPr kumimoji="0" lang="en-US" altLang="ru-RU" sz="1800" b="0" i="0" u="none" strike="noStrike" cap="none" normalizeH="0" baseline="0" dirty="0" smtClean="0">
                          <a:ln>
                            <a:noFill/>
                          </a:ln>
                          <a:solidFill>
                            <a:schemeClr val="tx1"/>
                          </a:solidFill>
                          <a:effectLst/>
                          <a:latin typeface="Georgia" pitchFamily="18" charset="0"/>
                          <a:ea typeface="Calibri" charset="-52"/>
                          <a:cs typeface="Times New Roman" pitchFamily="18" charset="0"/>
                        </a:rPr>
                        <a:t> Tea is infused for 3-5 minutes (sometimes a sand glass may be used for control of time — it looks nice).</a:t>
                      </a:r>
                      <a:endPar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Place </a:t>
                      </a: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a tea-</a:t>
                      </a:r>
                      <a:r>
                        <a:rPr kumimoji="0" lang="en-US" altLang="ru-RU" sz="1800" b="0" i="0" u="none" strike="noStrike" cap="none" normalizeH="0" baseline="0" dirty="0" err="1" smtClean="0">
                          <a:ln>
                            <a:noFill/>
                          </a:ln>
                          <a:solidFill>
                            <a:schemeClr val="tx1"/>
                          </a:solidFill>
                          <a:effectLst/>
                          <a:latin typeface="Georgia" pitchFamily="18" charset="0"/>
                          <a:cs typeface="Times New Roman" pitchFamily="18" charset="0"/>
                        </a:rPr>
                        <a:t>cosy</a:t>
                      </a: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 on the teapot to keep the tea </a:t>
                      </a: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warm.</a:t>
                      </a:r>
                      <a:endPar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Boil the water in the kettle.</a:t>
                      </a:r>
                      <a:endPar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Add some sugar.</a:t>
                      </a:r>
                      <a:endParaRPr kumimoji="0" lang="en-US" altLang="ru-RU" sz="1800" b="0" i="0" u="none" strike="noStrike" cap="none" normalizeH="0" baseline="0" dirty="0" smtClean="0">
                        <a:ln>
                          <a:noFill/>
                        </a:ln>
                        <a:solidFill>
                          <a:schemeClr val="tx1"/>
                        </a:solidFill>
                        <a:effectLst/>
                        <a:latin typeface="Georg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Put tea leaves into a pot (one teaspoon of tea in the pot for each person and one extra for the pot).</a:t>
                      </a:r>
                      <a:endPar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Pour </a:t>
                      </a: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the tea in the cups</a:t>
                      </a:r>
                      <a:r>
                        <a:rPr kumimoji="0" lang="en-US" altLang="ru-RU" sz="1800" b="0" i="0" u="none" strike="noStrike" cap="none" normalizeH="0" baseline="0" dirty="0" smtClean="0">
                          <a:ln>
                            <a:noFill/>
                          </a:ln>
                          <a:solidFill>
                            <a:schemeClr val="tx1"/>
                          </a:solidFill>
                          <a:effectLst/>
                          <a:latin typeface="Georgia" pitchFamily="18" charset="0"/>
                          <a:cs typeface="Times New Roman" pitchFamily="18" charset="0"/>
                        </a:rPr>
                        <a:t>.</a:t>
                      </a:r>
                      <a:endParaRPr kumimoji="0" lang="ru-RU" altLang="ru-RU" sz="1800" b="0" i="0" u="none" strike="noStrike" cap="none" normalizeH="0" baseline="0" dirty="0" smtClean="0">
                        <a:ln>
                          <a:noFill/>
                        </a:ln>
                        <a:solidFill>
                          <a:schemeClr val="tx1"/>
                        </a:solidFill>
                        <a:effectLst/>
                        <a:latin typeface="Georg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idx="4294967295"/>
          </p:nvPr>
        </p:nvSpPr>
        <p:spPr>
          <a:xfrm>
            <a:off x="611560" y="260648"/>
            <a:ext cx="7992888" cy="1656184"/>
          </a:xfrm>
        </p:spPr>
        <p:txBody>
          <a:bodyPr/>
          <a:lstStyle/>
          <a:p>
            <a:pPr algn="ctr" eaLnBrk="1" fontAlgn="auto" hangingPunct="1">
              <a:defRPr/>
            </a:pPr>
            <a:r>
              <a:rPr lang="en-US" dirty="0" smtClean="0"/>
              <a:t>Translate </a:t>
            </a:r>
            <a:r>
              <a:rPr lang="en-US" dirty="0"/>
              <a:t>E</a:t>
            </a:r>
            <a:r>
              <a:rPr lang="en-US" dirty="0" smtClean="0"/>
              <a:t>nglish proverbs about tea into Russian</a:t>
            </a:r>
            <a:endParaRPr lang="ru-RU" dirty="0"/>
          </a:p>
        </p:txBody>
      </p:sp>
      <p:sp>
        <p:nvSpPr>
          <p:cNvPr id="3" name="Объект 2"/>
          <p:cNvSpPr>
            <a:spLocks noGrp="1"/>
          </p:cNvSpPr>
          <p:nvPr>
            <p:ph idx="4294967295"/>
          </p:nvPr>
        </p:nvSpPr>
        <p:spPr>
          <a:xfrm>
            <a:off x="755576" y="1844824"/>
            <a:ext cx="7848872" cy="4680520"/>
          </a:xfrm>
        </p:spPr>
        <p:txBody>
          <a:bodyPr rtlCol="0">
            <a:normAutofit/>
          </a:bodyPr>
          <a:lstStyle/>
          <a:p>
            <a:pPr marL="0" indent="0" eaLnBrk="1" fontAlgn="auto" hangingPunct="1">
              <a:buFont typeface="Wingdings 2" charset="2"/>
              <a:buNone/>
              <a:defRPr/>
            </a:pPr>
            <a:r>
              <a:rPr lang="ru-RU" i="1" dirty="0" smtClean="0"/>
              <a:t>1. </a:t>
            </a:r>
            <a:r>
              <a:rPr lang="en-US" i="1" dirty="0" smtClean="0"/>
              <a:t>Seven </a:t>
            </a:r>
            <a:r>
              <a:rPr lang="en-US" i="1" dirty="0" smtClean="0"/>
              <a:t>cups </a:t>
            </a:r>
            <a:r>
              <a:rPr lang="en-US" i="1" dirty="0"/>
              <a:t>of it make you up in the morning; nine cups will put you to sleep at night.</a:t>
            </a:r>
            <a:endParaRPr lang="ru-RU" b="1" dirty="0"/>
          </a:p>
          <a:p>
            <a:pPr marL="0" indent="0" eaLnBrk="1" fontAlgn="auto" hangingPunct="1">
              <a:buFont typeface="Wingdings 2" charset="2"/>
              <a:buNone/>
              <a:defRPr/>
            </a:pPr>
            <a:r>
              <a:rPr lang="ru-RU" i="1" dirty="0"/>
              <a:t>2</a:t>
            </a:r>
            <a:r>
              <a:rPr lang="ru-RU" i="1" dirty="0" smtClean="0"/>
              <a:t>. </a:t>
            </a:r>
            <a:r>
              <a:rPr lang="en-US" i="1" dirty="0" smtClean="0"/>
              <a:t>The </a:t>
            </a:r>
            <a:r>
              <a:rPr lang="en-US" i="1" dirty="0"/>
              <a:t>English know how to make tea and what it does for you.</a:t>
            </a:r>
            <a:endParaRPr lang="ru-RU" b="1" dirty="0"/>
          </a:p>
          <a:p>
            <a:pPr marL="0" indent="0" eaLnBrk="1" fontAlgn="auto" hangingPunct="1">
              <a:buFont typeface="Wingdings 2" charset="2"/>
              <a:buNone/>
              <a:defRPr/>
            </a:pPr>
            <a:r>
              <a:rPr lang="ru-RU" i="1" dirty="0"/>
              <a:t>3</a:t>
            </a:r>
            <a:r>
              <a:rPr lang="ru-RU" i="1" dirty="0" smtClean="0"/>
              <a:t>. </a:t>
            </a:r>
            <a:r>
              <a:rPr lang="en-US" i="1" dirty="0" smtClean="0"/>
              <a:t>If </a:t>
            </a:r>
            <a:r>
              <a:rPr lang="en-US" i="1" dirty="0"/>
              <a:t>you take it in the middle of the morning, it will stimulate you for further work; if you drink it in the afternoon, it will relax you for further thought.</a:t>
            </a:r>
            <a:endParaRPr lang="ru-RU" b="1" dirty="0"/>
          </a:p>
          <a:p>
            <a:pPr marL="0" indent="0" eaLnBrk="1" fontAlgn="auto" hangingPunct="1">
              <a:buFont typeface="Wingdings 2" charset="2"/>
              <a:buNone/>
              <a:defRPr/>
            </a:pPr>
            <a:r>
              <a:rPr lang="ru-RU" i="1" dirty="0"/>
              <a:t>4</a:t>
            </a:r>
            <a:r>
              <a:rPr lang="ru-RU" i="1" dirty="0" smtClean="0"/>
              <a:t>. </a:t>
            </a:r>
            <a:r>
              <a:rPr lang="en-US" i="1" dirty="0" smtClean="0"/>
              <a:t>You </a:t>
            </a:r>
            <a:r>
              <a:rPr lang="en-US" i="1" dirty="0"/>
              <a:t>should always find time for tea. </a:t>
            </a:r>
            <a:endParaRPr lang="ru-RU" b="1" dirty="0"/>
          </a:p>
          <a:p>
            <a:pPr marL="0" indent="0" eaLnBrk="1" fontAlgn="auto" hangingPunct="1">
              <a:buFont typeface="Wingdings 2" charset="2"/>
              <a:buNone/>
              <a:defRPr/>
            </a:pPr>
            <a:r>
              <a:rPr lang="ru-RU" i="1" dirty="0"/>
              <a:t>5</a:t>
            </a:r>
            <a:r>
              <a:rPr lang="ru-RU" i="1" dirty="0" smtClean="0"/>
              <a:t>. </a:t>
            </a:r>
            <a:r>
              <a:rPr lang="en-US" i="1" dirty="0" smtClean="0"/>
              <a:t>Where </a:t>
            </a:r>
            <a:r>
              <a:rPr lang="en-US" i="1" dirty="0"/>
              <a:t>is tea, there is hope.</a:t>
            </a:r>
            <a:endParaRPr lang="ru-RU" b="1" dirty="0"/>
          </a:p>
          <a:p>
            <a:pPr eaLnBrk="1" fontAlgn="auto" hangingPunct="1">
              <a:buFont typeface="Wingdings 2" charset="2"/>
              <a:buChar char=""/>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79388" y="260350"/>
            <a:ext cx="7021512" cy="1339850"/>
          </a:xfrm>
        </p:spPr>
        <p:txBody>
          <a:bodyPr/>
          <a:lstStyle/>
          <a:p>
            <a:pPr algn="ctr" eaLnBrk="1" hangingPunct="1"/>
            <a:r>
              <a:rPr lang="ru-RU" altLang="ru-RU" smtClean="0">
                <a:cs typeface="Trebuchet MS" pitchFamily="34" charset="0"/>
              </a:rPr>
              <a:t>«Легче представить Британию без Королевы, чем без чая» , - шутят англичане. </a:t>
            </a:r>
          </a:p>
        </p:txBody>
      </p:sp>
      <p:sp>
        <p:nvSpPr>
          <p:cNvPr id="4099" name="Объект 2"/>
          <p:cNvSpPr>
            <a:spLocks noGrp="1"/>
          </p:cNvSpPr>
          <p:nvPr>
            <p:ph sz="half" idx="1"/>
          </p:nvPr>
        </p:nvSpPr>
        <p:spPr>
          <a:xfrm>
            <a:off x="1692275" y="5445125"/>
            <a:ext cx="3005138" cy="1412875"/>
          </a:xfrm>
        </p:spPr>
        <p:txBody>
          <a:bodyPr/>
          <a:lstStyle/>
          <a:p>
            <a:pPr eaLnBrk="1" hangingPunct="1"/>
            <a:r>
              <a:rPr lang="en-US" altLang="ru-RU" b="1" smtClean="0"/>
              <a:t>Alice In Wonderland</a:t>
            </a:r>
          </a:p>
          <a:p>
            <a:pPr eaLnBrk="1" hangingPunct="1"/>
            <a:endParaRPr lang="ru-RU" altLang="ru-RU" smtClean="0"/>
          </a:p>
        </p:txBody>
      </p:sp>
      <p:sp>
        <p:nvSpPr>
          <p:cNvPr id="4100" name="Объект 4"/>
          <p:cNvSpPr>
            <a:spLocks noGrp="1"/>
          </p:cNvSpPr>
          <p:nvPr>
            <p:ph sz="half" idx="2"/>
          </p:nvPr>
        </p:nvSpPr>
        <p:spPr>
          <a:xfrm>
            <a:off x="3770313" y="1470025"/>
            <a:ext cx="3128962" cy="2174875"/>
          </a:xfrm>
        </p:spPr>
        <p:txBody>
          <a:bodyPr/>
          <a:lstStyle/>
          <a:p>
            <a:pPr eaLnBrk="1" hangingPunct="1"/>
            <a:r>
              <a:rPr lang="en-US" altLang="ru-RU" b="1" smtClean="0"/>
              <a:t>Queen Elizabeth II</a:t>
            </a:r>
            <a:endParaRPr lang="ru-RU" altLang="ru-RU" b="1" smtClean="0"/>
          </a:p>
        </p:txBody>
      </p:sp>
      <p:pic>
        <p:nvPicPr>
          <p:cNvPr id="4101" name="Рисунок 3" descr="http://st.depositphotos.com/1850383/1534/i/950/depositphotos_15340525-Clock-Big-Ben-Elizabeth-tower-at-5-oclock-in-Lon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1125538"/>
            <a:ext cx="19685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http://www.ceskatelevize.cz/ct24/sites/default/files/images/1608902-6626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94138"/>
            <a:ext cx="4445000"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4" descr="http://i.dailymail.co.uk/i/pix/2015/08/23/11/2B97D05900000578-3207728-image-a-114_14403254798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716088"/>
            <a:ext cx="3559175"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algn="ctr"/>
            <a:r>
              <a:rPr lang="en-US" altLang="ru-RU" dirty="0" smtClean="0">
                <a:latin typeface="Georgia" pitchFamily="18" charset="0"/>
                <a:cs typeface="Trebuchet MS" pitchFamily="34" charset="0"/>
              </a:rPr>
              <a:t>Match the idioms in English to their meanings in </a:t>
            </a:r>
            <a:r>
              <a:rPr lang="en-US" altLang="ru-RU" dirty="0" smtClean="0">
                <a:latin typeface="Georgia" pitchFamily="18" charset="0"/>
                <a:cs typeface="Trebuchet MS" pitchFamily="34" charset="0"/>
              </a:rPr>
              <a:t>Russian</a:t>
            </a:r>
            <a:endParaRPr lang="ru-RU" altLang="ru-RU" dirty="0" smtClean="0">
              <a:cs typeface="Trebuchet MS"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34947780"/>
              </p:ext>
            </p:extLst>
          </p:nvPr>
        </p:nvGraphicFramePr>
        <p:xfrm>
          <a:off x="684213" y="1989138"/>
          <a:ext cx="8135937" cy="4608512"/>
        </p:xfrm>
        <a:graphic>
          <a:graphicData uri="http://schemas.openxmlformats.org/drawingml/2006/table">
            <a:tbl>
              <a:tblPr firstRow="1" firstCol="1" bandRow="1">
                <a:tableStyleId>{7DF18680-E054-41AD-8BC1-D1AEF772440D}</a:tableStyleId>
              </a:tblPr>
              <a:tblGrid>
                <a:gridCol w="4067543"/>
                <a:gridCol w="4068394"/>
              </a:tblGrid>
              <a:tr h="4608512">
                <a:tc>
                  <a:txBody>
                    <a:bodyPr/>
                    <a:lstStyle/>
                    <a:p>
                      <a:pPr>
                        <a:lnSpc>
                          <a:spcPct val="115000"/>
                        </a:lnSpc>
                        <a:spcAft>
                          <a:spcPts val="0"/>
                        </a:spcAft>
                        <a:tabLst>
                          <a:tab pos="457200" algn="l"/>
                        </a:tabLst>
                      </a:pPr>
                      <a:endParaRPr lang="ru-RU" sz="1400" dirty="0" smtClean="0">
                        <a:effectLst/>
                      </a:endParaRPr>
                    </a:p>
                    <a:p>
                      <a:pPr>
                        <a:lnSpc>
                          <a:spcPct val="115000"/>
                        </a:lnSpc>
                        <a:spcAft>
                          <a:spcPts val="0"/>
                        </a:spcAft>
                        <a:tabLst>
                          <a:tab pos="457200" algn="l"/>
                        </a:tabLst>
                      </a:pPr>
                      <a:r>
                        <a:rPr lang="en-US" sz="1400" dirty="0" smtClean="0">
                          <a:effectLst/>
                        </a:rPr>
                        <a:t>1</a:t>
                      </a:r>
                      <a:r>
                        <a:rPr lang="en-US" sz="1400" dirty="0">
                          <a:effectLst/>
                        </a:rPr>
                        <a:t>. A storm in a teacup</a:t>
                      </a:r>
                      <a:endParaRPr lang="ru-RU" sz="1400" dirty="0">
                        <a:effectLst/>
                      </a:endParaRPr>
                    </a:p>
                    <a:p>
                      <a:pPr>
                        <a:lnSpc>
                          <a:spcPct val="115000"/>
                        </a:lnSpc>
                        <a:spcAft>
                          <a:spcPts val="0"/>
                        </a:spcAft>
                      </a:pPr>
                      <a:r>
                        <a:rPr lang="en-US" sz="1400" dirty="0">
                          <a:effectLst/>
                        </a:rPr>
                        <a:t>2. Tea and sympathy</a:t>
                      </a:r>
                      <a:endParaRPr lang="ru-RU" sz="1400" dirty="0">
                        <a:effectLst/>
                      </a:endParaRPr>
                    </a:p>
                    <a:p>
                      <a:pPr>
                        <a:lnSpc>
                          <a:spcPct val="115000"/>
                        </a:lnSpc>
                        <a:spcAft>
                          <a:spcPts val="0"/>
                        </a:spcAft>
                      </a:pPr>
                      <a:r>
                        <a:rPr lang="en-US" sz="1400" dirty="0">
                          <a:effectLst/>
                        </a:rPr>
                        <a:t>3. Another cup of tea</a:t>
                      </a:r>
                      <a:endParaRPr lang="ru-RU" sz="1400" dirty="0">
                        <a:effectLst/>
                      </a:endParaRPr>
                    </a:p>
                    <a:p>
                      <a:pPr>
                        <a:lnSpc>
                          <a:spcPct val="115000"/>
                        </a:lnSpc>
                        <a:spcAft>
                          <a:spcPts val="0"/>
                        </a:spcAft>
                      </a:pPr>
                      <a:r>
                        <a:rPr lang="en-US" sz="1400" dirty="0">
                          <a:effectLst/>
                        </a:rPr>
                        <a:t>4. No for all the tea in China</a:t>
                      </a:r>
                      <a:endParaRPr lang="ru-RU" sz="1400" dirty="0">
                        <a:effectLst/>
                      </a:endParaRPr>
                    </a:p>
                    <a:p>
                      <a:pPr>
                        <a:lnSpc>
                          <a:spcPct val="115000"/>
                        </a:lnSpc>
                        <a:spcAft>
                          <a:spcPts val="0"/>
                        </a:spcAft>
                      </a:pPr>
                      <a:r>
                        <a:rPr lang="en-US" sz="1400" dirty="0">
                          <a:effectLst/>
                        </a:rPr>
                        <a:t>5. Take tea with somebody</a:t>
                      </a:r>
                      <a:endParaRPr lang="ru-RU" sz="1400" dirty="0">
                        <a:effectLst/>
                      </a:endParaRPr>
                    </a:p>
                    <a:p>
                      <a:pPr>
                        <a:lnSpc>
                          <a:spcPct val="115000"/>
                        </a:lnSpc>
                        <a:spcAft>
                          <a:spcPts val="0"/>
                        </a:spcAft>
                      </a:pPr>
                      <a:endParaRPr lang="en-US" sz="1400" dirty="0" smtClean="0">
                        <a:effectLst/>
                      </a:endParaRPr>
                    </a:p>
                    <a:p>
                      <a:pPr>
                        <a:lnSpc>
                          <a:spcPct val="115000"/>
                        </a:lnSpc>
                        <a:spcAft>
                          <a:spcPts val="0"/>
                        </a:spcAft>
                      </a:pPr>
                      <a:r>
                        <a:rPr lang="en-US" sz="1400" dirty="0" smtClean="0">
                          <a:effectLst/>
                        </a:rPr>
                        <a:t>6</a:t>
                      </a:r>
                      <a:r>
                        <a:rPr lang="en-US" sz="1400" dirty="0">
                          <a:effectLst/>
                        </a:rPr>
                        <a:t>. Make tea </a:t>
                      </a:r>
                      <a:r>
                        <a:rPr lang="en-US" sz="1400" dirty="0" smtClean="0">
                          <a:effectLst/>
                        </a:rPr>
                        <a:t>–not </a:t>
                      </a:r>
                      <a:r>
                        <a:rPr lang="en-US" sz="1400" dirty="0">
                          <a:effectLst/>
                        </a:rPr>
                        <a:t>war</a:t>
                      </a:r>
                      <a:endParaRPr lang="ru-RU" sz="1400" dirty="0">
                        <a:effectLst/>
                      </a:endParaRPr>
                    </a:p>
                    <a:p>
                      <a:pPr>
                        <a:lnSpc>
                          <a:spcPct val="115000"/>
                        </a:lnSpc>
                        <a:spcAft>
                          <a:spcPts val="0"/>
                        </a:spcAft>
                      </a:pPr>
                      <a:r>
                        <a:rPr lang="en-US" sz="1400" dirty="0">
                          <a:effectLst/>
                        </a:rPr>
                        <a:t>7. Be not one’s cup of tea</a:t>
                      </a:r>
                      <a:endParaRPr lang="ru-RU" sz="1400" dirty="0">
                        <a:effectLst/>
                      </a:endParaRPr>
                    </a:p>
                    <a:p>
                      <a:pPr>
                        <a:lnSpc>
                          <a:spcPct val="115000"/>
                        </a:lnSpc>
                        <a:spcAft>
                          <a:spcPts val="0"/>
                        </a:spcAft>
                      </a:pPr>
                      <a:r>
                        <a:rPr lang="en-US" sz="1400" dirty="0">
                          <a:effectLst/>
                        </a:rPr>
                        <a:t>8. Read the tea leaves</a:t>
                      </a:r>
                      <a:endParaRPr lang="ru-RU" sz="1400" dirty="0">
                        <a:effectLst/>
                      </a:endParaRPr>
                    </a:p>
                    <a:p>
                      <a:pPr>
                        <a:lnSpc>
                          <a:spcPct val="115000"/>
                        </a:lnSpc>
                        <a:spcAft>
                          <a:spcPts val="0"/>
                        </a:spcAft>
                      </a:pPr>
                      <a:r>
                        <a:rPr lang="en-US" sz="1400" dirty="0">
                          <a:effectLst/>
                        </a:rPr>
                        <a:t>9. Be one’s cup of tea</a:t>
                      </a:r>
                      <a:endParaRPr lang="ru-RU" sz="1400" dirty="0">
                        <a:effectLst/>
                      </a:endParaRPr>
                    </a:p>
                    <a:p>
                      <a:pPr>
                        <a:lnSpc>
                          <a:spcPct val="115000"/>
                        </a:lnSpc>
                        <a:spcAft>
                          <a:spcPts val="0"/>
                        </a:spcAft>
                      </a:pPr>
                      <a:r>
                        <a:rPr lang="ru-RU" sz="1400" dirty="0">
                          <a:effectLst/>
                        </a:rPr>
                        <a:t> </a:t>
                      </a:r>
                    </a:p>
                    <a:p>
                      <a:pPr>
                        <a:lnSpc>
                          <a:spcPct val="115000"/>
                        </a:lnSpc>
                        <a:spcAft>
                          <a:spcPts val="0"/>
                        </a:spcAft>
                      </a:pPr>
                      <a:r>
                        <a:rPr lang="en-US" sz="1400" dirty="0">
                          <a:effectLst/>
                        </a:rPr>
                        <a:t>10. Husband’s tea</a:t>
                      </a:r>
                      <a:endParaRPr lang="ru-RU" sz="1400" dirty="0">
                        <a:effectLst/>
                      </a:endParaRPr>
                    </a:p>
                    <a:p>
                      <a:pPr>
                        <a:lnSpc>
                          <a:spcPct val="115000"/>
                        </a:lnSpc>
                        <a:spcAft>
                          <a:spcPts val="0"/>
                        </a:spcAft>
                      </a:pPr>
                      <a:r>
                        <a:rPr lang="en-US" sz="1400" dirty="0">
                          <a:effectLst/>
                        </a:rPr>
                        <a:t>11. Be as good as a chocolate teapot</a:t>
                      </a:r>
                      <a:endParaRPr lang="ru-RU" sz="1400" dirty="0">
                        <a:effectLst/>
                      </a:endParaRPr>
                    </a:p>
                    <a:p>
                      <a:pPr>
                        <a:lnSpc>
                          <a:spcPct val="115000"/>
                        </a:lnSpc>
                        <a:spcAft>
                          <a:spcPts val="0"/>
                        </a:spcAft>
                      </a:pPr>
                      <a:r>
                        <a:rPr lang="ru-RU" sz="1400" dirty="0">
                          <a:effectLst/>
                        </a:rPr>
                        <a:t> </a:t>
                      </a:r>
                    </a:p>
                    <a:p>
                      <a:pPr>
                        <a:lnSpc>
                          <a:spcPct val="115000"/>
                        </a:lnSpc>
                        <a:spcAft>
                          <a:spcPts val="0"/>
                        </a:spcAft>
                      </a:pPr>
                      <a:r>
                        <a:rPr lang="ru-RU" sz="1400" dirty="0">
                          <a:effectLst/>
                        </a:rPr>
                        <a:t>12. </a:t>
                      </a:r>
                      <a:r>
                        <a:rPr lang="en-US" sz="1400" dirty="0">
                          <a:effectLst/>
                        </a:rPr>
                        <a:t>Builder</a:t>
                      </a:r>
                      <a:r>
                        <a:rPr lang="ru-RU" sz="1400" dirty="0">
                          <a:effectLst/>
                        </a:rPr>
                        <a:t>’</a:t>
                      </a:r>
                      <a:r>
                        <a:rPr lang="en-US" sz="1400" dirty="0">
                          <a:effectLst/>
                        </a:rPr>
                        <a:t>s tea</a:t>
                      </a:r>
                      <a:endParaRPr lang="ru-RU" sz="1400" dirty="0">
                        <a:effectLst/>
                        <a:latin typeface="Calibri"/>
                        <a:ea typeface="Calibri"/>
                        <a:cs typeface="Times New Roman"/>
                      </a:endParaRPr>
                    </a:p>
                  </a:txBody>
                  <a:tcPr marL="68572" marR="68572" marT="0" marB="0"/>
                </a:tc>
                <a:tc>
                  <a:txBody>
                    <a:bodyPr/>
                    <a:lstStyle/>
                    <a:p>
                      <a:pPr marL="342900" lvl="0" indent="-342900">
                        <a:lnSpc>
                          <a:spcPct val="115000"/>
                        </a:lnSpc>
                        <a:spcAft>
                          <a:spcPts val="0"/>
                        </a:spcAft>
                        <a:buFont typeface="+mj-lt"/>
                        <a:buAutoNum type="alphaLcParenR"/>
                      </a:pPr>
                      <a:endParaRPr lang="ru-RU" sz="1400" dirty="0" smtClean="0">
                        <a:effectLst/>
                      </a:endParaRPr>
                    </a:p>
                    <a:p>
                      <a:pPr marL="342900" lvl="0" indent="-342900">
                        <a:lnSpc>
                          <a:spcPct val="115000"/>
                        </a:lnSpc>
                        <a:spcAft>
                          <a:spcPts val="0"/>
                        </a:spcAft>
                        <a:buFont typeface="+mj-lt"/>
                        <a:buAutoNum type="alphaLcParenR"/>
                      </a:pPr>
                      <a:r>
                        <a:rPr lang="en-US" sz="1400" dirty="0" err="1" smtClean="0">
                          <a:effectLst/>
                        </a:rPr>
                        <a:t>совсем</a:t>
                      </a:r>
                      <a:r>
                        <a:rPr lang="en-US" sz="1400" dirty="0" smtClean="0">
                          <a:effectLst/>
                        </a:rPr>
                        <a:t> </a:t>
                      </a:r>
                      <a:r>
                        <a:rPr lang="en-US" sz="1400" dirty="0" err="1">
                          <a:effectLst/>
                        </a:rPr>
                        <a:t>другое</a:t>
                      </a:r>
                      <a:r>
                        <a:rPr lang="en-US" sz="1400" dirty="0">
                          <a:effectLst/>
                        </a:rPr>
                        <a:t> </a:t>
                      </a:r>
                      <a:r>
                        <a:rPr lang="en-US" sz="1400" dirty="0" err="1">
                          <a:effectLst/>
                        </a:rPr>
                        <a:t>дело</a:t>
                      </a:r>
                      <a:endParaRPr lang="ru-RU" sz="1400" dirty="0">
                        <a:effectLst/>
                      </a:endParaRPr>
                    </a:p>
                    <a:p>
                      <a:pPr marL="342900" lvl="0" indent="-342900">
                        <a:lnSpc>
                          <a:spcPct val="115000"/>
                        </a:lnSpc>
                        <a:spcAft>
                          <a:spcPts val="0"/>
                        </a:spcAft>
                        <a:buFont typeface="+mj-lt"/>
                        <a:buAutoNum type="alphaLcParenR"/>
                      </a:pPr>
                      <a:r>
                        <a:rPr lang="en-US" sz="1400" dirty="0" err="1">
                          <a:effectLst/>
                        </a:rPr>
                        <a:t>завари</a:t>
                      </a:r>
                      <a:r>
                        <a:rPr lang="en-US" sz="1400" dirty="0">
                          <a:effectLst/>
                        </a:rPr>
                        <a:t> </a:t>
                      </a:r>
                      <a:r>
                        <a:rPr lang="en-US" sz="1400" dirty="0" err="1">
                          <a:effectLst/>
                        </a:rPr>
                        <a:t>чай</a:t>
                      </a:r>
                      <a:r>
                        <a:rPr lang="en-US" sz="1400" dirty="0">
                          <a:effectLst/>
                        </a:rPr>
                        <a:t>, а </a:t>
                      </a:r>
                      <a:r>
                        <a:rPr lang="en-US" sz="1400" dirty="0" err="1">
                          <a:effectLst/>
                        </a:rPr>
                        <a:t>не</a:t>
                      </a:r>
                      <a:r>
                        <a:rPr lang="en-US" sz="1400" dirty="0">
                          <a:effectLst/>
                        </a:rPr>
                        <a:t> </a:t>
                      </a:r>
                      <a:r>
                        <a:rPr lang="en-US" sz="1400" dirty="0" err="1">
                          <a:effectLst/>
                        </a:rPr>
                        <a:t>войну</a:t>
                      </a:r>
                      <a:endParaRPr lang="ru-RU" sz="1400" dirty="0">
                        <a:effectLst/>
                      </a:endParaRPr>
                    </a:p>
                    <a:p>
                      <a:pPr marL="342900" lvl="0" indent="-342900">
                        <a:lnSpc>
                          <a:spcPct val="115000"/>
                        </a:lnSpc>
                        <a:spcAft>
                          <a:spcPts val="0"/>
                        </a:spcAft>
                        <a:buFont typeface="+mj-lt"/>
                        <a:buAutoNum type="alphaLcParenR"/>
                      </a:pPr>
                      <a:r>
                        <a:rPr lang="en-US" sz="1400" dirty="0" err="1">
                          <a:effectLst/>
                        </a:rPr>
                        <a:t>сама</a:t>
                      </a:r>
                      <a:r>
                        <a:rPr lang="en-US" sz="1400" dirty="0">
                          <a:effectLst/>
                        </a:rPr>
                        <a:t> </a:t>
                      </a:r>
                      <a:r>
                        <a:rPr lang="en-US" sz="1400" dirty="0" err="1">
                          <a:effectLst/>
                        </a:rPr>
                        <a:t>доброта</a:t>
                      </a:r>
                      <a:endParaRPr lang="ru-RU" sz="1400" dirty="0">
                        <a:effectLst/>
                      </a:endParaRPr>
                    </a:p>
                    <a:p>
                      <a:pPr marL="342900" lvl="0" indent="-342900">
                        <a:lnSpc>
                          <a:spcPct val="115000"/>
                        </a:lnSpc>
                        <a:spcAft>
                          <a:spcPts val="0"/>
                        </a:spcAft>
                        <a:buFont typeface="+mj-lt"/>
                        <a:buAutoNum type="alphaLcParenR"/>
                      </a:pPr>
                      <a:r>
                        <a:rPr lang="en-US" sz="1400" dirty="0" err="1">
                          <a:effectLst/>
                        </a:rPr>
                        <a:t>крепкий</a:t>
                      </a:r>
                      <a:r>
                        <a:rPr lang="en-US" sz="1400" dirty="0">
                          <a:effectLst/>
                        </a:rPr>
                        <a:t> </a:t>
                      </a:r>
                      <a:r>
                        <a:rPr lang="en-US" sz="1400" dirty="0" err="1">
                          <a:effectLst/>
                        </a:rPr>
                        <a:t>чай</a:t>
                      </a:r>
                      <a:endParaRPr lang="ru-RU" sz="1400" dirty="0">
                        <a:effectLst/>
                      </a:endParaRPr>
                    </a:p>
                    <a:p>
                      <a:pPr marL="342900" lvl="0" indent="-342900">
                        <a:lnSpc>
                          <a:spcPct val="115000"/>
                        </a:lnSpc>
                        <a:spcAft>
                          <a:spcPts val="0"/>
                        </a:spcAft>
                        <a:buFont typeface="+mj-lt"/>
                        <a:buAutoNum type="alphaLcParenR"/>
                      </a:pPr>
                      <a:r>
                        <a:rPr lang="ru-RU" sz="1400" dirty="0">
                          <a:effectLst/>
                        </a:rPr>
                        <a:t>иметь мало толку (как с козла молока)</a:t>
                      </a:r>
                    </a:p>
                    <a:p>
                      <a:pPr marL="342900" lvl="0" indent="-342900">
                        <a:lnSpc>
                          <a:spcPct val="115000"/>
                        </a:lnSpc>
                        <a:spcAft>
                          <a:spcPts val="0"/>
                        </a:spcAft>
                        <a:buFont typeface="+mj-lt"/>
                        <a:buAutoNum type="alphaLcParenR"/>
                      </a:pPr>
                      <a:r>
                        <a:rPr lang="en-US" sz="1400" dirty="0" err="1">
                          <a:effectLst/>
                        </a:rPr>
                        <a:t>слабо</a:t>
                      </a:r>
                      <a:r>
                        <a:rPr lang="en-US" sz="1400" dirty="0">
                          <a:effectLst/>
                        </a:rPr>
                        <a:t> </a:t>
                      </a:r>
                      <a:r>
                        <a:rPr lang="en-US" sz="1400" dirty="0" err="1">
                          <a:effectLst/>
                        </a:rPr>
                        <a:t>заваренный</a:t>
                      </a:r>
                      <a:r>
                        <a:rPr lang="en-US" sz="1400" dirty="0">
                          <a:effectLst/>
                        </a:rPr>
                        <a:t> </a:t>
                      </a:r>
                      <a:r>
                        <a:rPr lang="en-US" sz="1400" dirty="0" err="1">
                          <a:effectLst/>
                        </a:rPr>
                        <a:t>чай</a:t>
                      </a:r>
                      <a:endParaRPr lang="ru-RU" sz="1400" dirty="0">
                        <a:effectLst/>
                      </a:endParaRPr>
                    </a:p>
                    <a:p>
                      <a:pPr marL="342900" lvl="0" indent="-342900">
                        <a:lnSpc>
                          <a:spcPct val="115000"/>
                        </a:lnSpc>
                        <a:spcAft>
                          <a:spcPts val="0"/>
                        </a:spcAft>
                        <a:buFont typeface="+mj-lt"/>
                        <a:buAutoNum type="alphaLcParenR"/>
                      </a:pPr>
                      <a:r>
                        <a:rPr lang="en-US" sz="1400" dirty="0" err="1">
                          <a:effectLst/>
                        </a:rPr>
                        <a:t>то</a:t>
                      </a:r>
                      <a:r>
                        <a:rPr lang="en-US" sz="1400" dirty="0">
                          <a:effectLst/>
                        </a:rPr>
                        <a:t>, </a:t>
                      </a:r>
                      <a:r>
                        <a:rPr lang="en-US" sz="1400" dirty="0" err="1">
                          <a:effectLst/>
                        </a:rPr>
                        <a:t>что</a:t>
                      </a:r>
                      <a:r>
                        <a:rPr lang="en-US" sz="1400" dirty="0">
                          <a:effectLst/>
                        </a:rPr>
                        <a:t> </a:t>
                      </a:r>
                      <a:r>
                        <a:rPr lang="en-US" sz="1400" dirty="0" err="1">
                          <a:effectLst/>
                        </a:rPr>
                        <a:t>нравится</a:t>
                      </a:r>
                      <a:r>
                        <a:rPr lang="en-US" sz="1400" dirty="0">
                          <a:effectLst/>
                        </a:rPr>
                        <a:t>, </a:t>
                      </a:r>
                      <a:r>
                        <a:rPr lang="en-US" sz="1400" dirty="0" err="1">
                          <a:effectLst/>
                        </a:rPr>
                        <a:t>быть</a:t>
                      </a:r>
                      <a:r>
                        <a:rPr lang="en-US" sz="1400" dirty="0">
                          <a:effectLst/>
                        </a:rPr>
                        <a:t> </a:t>
                      </a:r>
                      <a:r>
                        <a:rPr lang="en-US" sz="1400" dirty="0" err="1">
                          <a:effectLst/>
                        </a:rPr>
                        <a:t>по</a:t>
                      </a:r>
                      <a:r>
                        <a:rPr lang="en-US" sz="1400" dirty="0">
                          <a:effectLst/>
                        </a:rPr>
                        <a:t> </a:t>
                      </a:r>
                      <a:r>
                        <a:rPr lang="en-US" sz="1400" dirty="0" err="1">
                          <a:effectLst/>
                        </a:rPr>
                        <a:t>вкусу</a:t>
                      </a:r>
                      <a:endParaRPr lang="ru-RU" sz="1400" dirty="0">
                        <a:effectLst/>
                      </a:endParaRPr>
                    </a:p>
                    <a:p>
                      <a:pPr marL="342900" lvl="0" indent="-342900">
                        <a:lnSpc>
                          <a:spcPct val="115000"/>
                        </a:lnSpc>
                        <a:spcAft>
                          <a:spcPts val="0"/>
                        </a:spcAft>
                        <a:buFont typeface="+mj-lt"/>
                        <a:buAutoNum type="alphaLcParenR"/>
                      </a:pPr>
                      <a:r>
                        <a:rPr lang="en-US" sz="1400" dirty="0" err="1">
                          <a:effectLst/>
                        </a:rPr>
                        <a:t>буря</a:t>
                      </a:r>
                      <a:r>
                        <a:rPr lang="en-US" sz="1400" dirty="0">
                          <a:effectLst/>
                        </a:rPr>
                        <a:t> в </a:t>
                      </a:r>
                      <a:r>
                        <a:rPr lang="en-US" sz="1400" dirty="0" err="1">
                          <a:effectLst/>
                        </a:rPr>
                        <a:t>стакане</a:t>
                      </a:r>
                      <a:r>
                        <a:rPr lang="en-US" sz="1400" dirty="0">
                          <a:effectLst/>
                        </a:rPr>
                        <a:t> </a:t>
                      </a:r>
                      <a:r>
                        <a:rPr lang="en-US" sz="1400" dirty="0" err="1">
                          <a:effectLst/>
                        </a:rPr>
                        <a:t>воды</a:t>
                      </a:r>
                      <a:endParaRPr lang="ru-RU" sz="1400" dirty="0">
                        <a:effectLst/>
                      </a:endParaRPr>
                    </a:p>
                    <a:p>
                      <a:pPr marL="342900" lvl="0" indent="-342900">
                        <a:lnSpc>
                          <a:spcPct val="115000"/>
                        </a:lnSpc>
                        <a:spcAft>
                          <a:spcPts val="0"/>
                        </a:spcAft>
                        <a:buFont typeface="+mj-lt"/>
                        <a:buAutoNum type="alphaLcParenR"/>
                      </a:pPr>
                      <a:r>
                        <a:rPr lang="en-US" sz="1400" dirty="0" err="1">
                          <a:effectLst/>
                        </a:rPr>
                        <a:t>ни</a:t>
                      </a:r>
                      <a:r>
                        <a:rPr lang="en-US" sz="1400" dirty="0">
                          <a:effectLst/>
                        </a:rPr>
                        <a:t> </a:t>
                      </a:r>
                      <a:r>
                        <a:rPr lang="en-US" sz="1400" dirty="0" err="1">
                          <a:effectLst/>
                        </a:rPr>
                        <a:t>за</a:t>
                      </a:r>
                      <a:r>
                        <a:rPr lang="en-US" sz="1400" dirty="0">
                          <a:effectLst/>
                        </a:rPr>
                        <a:t> </a:t>
                      </a:r>
                      <a:r>
                        <a:rPr lang="en-US" sz="1400" dirty="0" err="1">
                          <a:effectLst/>
                        </a:rPr>
                        <a:t>что</a:t>
                      </a:r>
                      <a:r>
                        <a:rPr lang="en-US" sz="1400" dirty="0">
                          <a:effectLst/>
                        </a:rPr>
                        <a:t> </a:t>
                      </a:r>
                      <a:r>
                        <a:rPr lang="en-US" sz="1400" dirty="0" err="1">
                          <a:effectLst/>
                        </a:rPr>
                        <a:t>на</a:t>
                      </a:r>
                      <a:r>
                        <a:rPr lang="en-US" sz="1400" dirty="0">
                          <a:effectLst/>
                        </a:rPr>
                        <a:t> </a:t>
                      </a:r>
                      <a:r>
                        <a:rPr lang="en-US" sz="1400" dirty="0" err="1">
                          <a:effectLst/>
                        </a:rPr>
                        <a:t>свете</a:t>
                      </a:r>
                      <a:r>
                        <a:rPr lang="en-US" sz="1400" dirty="0">
                          <a:effectLst/>
                        </a:rPr>
                        <a:t> (</a:t>
                      </a:r>
                      <a:r>
                        <a:rPr lang="en-US" sz="1400" dirty="0" err="1">
                          <a:effectLst/>
                        </a:rPr>
                        <a:t>ни</a:t>
                      </a:r>
                      <a:r>
                        <a:rPr lang="en-US" sz="1400" dirty="0">
                          <a:effectLst/>
                        </a:rPr>
                        <a:t> </a:t>
                      </a:r>
                      <a:r>
                        <a:rPr lang="en-US" sz="1400" dirty="0" err="1">
                          <a:effectLst/>
                        </a:rPr>
                        <a:t>за</a:t>
                      </a:r>
                      <a:r>
                        <a:rPr lang="en-US" sz="1400" dirty="0">
                          <a:effectLst/>
                        </a:rPr>
                        <a:t> </a:t>
                      </a:r>
                      <a:r>
                        <a:rPr lang="en-US" sz="1400" dirty="0" err="1">
                          <a:effectLst/>
                        </a:rPr>
                        <a:t>какие</a:t>
                      </a:r>
                      <a:r>
                        <a:rPr lang="en-US" sz="1400" dirty="0">
                          <a:effectLst/>
                        </a:rPr>
                        <a:t> </a:t>
                      </a:r>
                      <a:r>
                        <a:rPr lang="en-US" sz="1400" dirty="0" err="1">
                          <a:effectLst/>
                        </a:rPr>
                        <a:t>коврижки</a:t>
                      </a:r>
                      <a:r>
                        <a:rPr lang="en-US" sz="1400" dirty="0">
                          <a:effectLst/>
                        </a:rPr>
                        <a:t>)</a:t>
                      </a:r>
                      <a:endParaRPr lang="ru-RU" sz="1400" dirty="0">
                        <a:effectLst/>
                      </a:endParaRPr>
                    </a:p>
                    <a:p>
                      <a:pPr marL="342900" lvl="0" indent="-342900">
                        <a:lnSpc>
                          <a:spcPct val="115000"/>
                        </a:lnSpc>
                        <a:spcAft>
                          <a:spcPts val="0"/>
                        </a:spcAft>
                        <a:buFont typeface="+mj-lt"/>
                        <a:buAutoNum type="alphaLcParenR"/>
                      </a:pPr>
                      <a:r>
                        <a:rPr lang="en-US" sz="1400" dirty="0" err="1">
                          <a:effectLst/>
                        </a:rPr>
                        <a:t>не</a:t>
                      </a:r>
                      <a:r>
                        <a:rPr lang="en-US" sz="1400" dirty="0">
                          <a:effectLst/>
                        </a:rPr>
                        <a:t> </a:t>
                      </a:r>
                      <a:r>
                        <a:rPr lang="en-US" sz="1400" dirty="0" err="1">
                          <a:effectLst/>
                        </a:rPr>
                        <a:t>по</a:t>
                      </a:r>
                      <a:r>
                        <a:rPr lang="en-US" sz="1400" dirty="0">
                          <a:effectLst/>
                        </a:rPr>
                        <a:t> </a:t>
                      </a:r>
                      <a:r>
                        <a:rPr lang="en-US" sz="1400" dirty="0" err="1">
                          <a:effectLst/>
                        </a:rPr>
                        <a:t>душе</a:t>
                      </a:r>
                      <a:endParaRPr lang="ru-RU" sz="1400" dirty="0">
                        <a:effectLst/>
                      </a:endParaRPr>
                    </a:p>
                    <a:p>
                      <a:pPr marL="342900" lvl="0" indent="-342900">
                        <a:lnSpc>
                          <a:spcPct val="115000"/>
                        </a:lnSpc>
                        <a:spcAft>
                          <a:spcPts val="0"/>
                        </a:spcAft>
                        <a:buFont typeface="+mj-lt"/>
                        <a:buAutoNum type="alphaLcParenR"/>
                      </a:pPr>
                      <a:r>
                        <a:rPr lang="ru-RU" sz="1400" dirty="0">
                          <a:effectLst/>
                        </a:rPr>
                        <a:t>вести дела, иметь с кем-либо деловые отношения</a:t>
                      </a:r>
                    </a:p>
                    <a:p>
                      <a:pPr marL="342900" lvl="0" indent="-342900">
                        <a:lnSpc>
                          <a:spcPct val="115000"/>
                        </a:lnSpc>
                        <a:spcAft>
                          <a:spcPts val="0"/>
                        </a:spcAft>
                        <a:buFont typeface="+mj-lt"/>
                        <a:buAutoNum type="alphaLcParenR"/>
                      </a:pPr>
                      <a:r>
                        <a:rPr lang="ru-RU" sz="1400" dirty="0">
                          <a:effectLst/>
                        </a:rPr>
                        <a:t>предсказывать наобум (гадать на кофейной гуще)</a:t>
                      </a:r>
                      <a:endParaRPr lang="ru-RU" sz="1400" dirty="0">
                        <a:effectLst/>
                        <a:latin typeface="Calibri"/>
                        <a:ea typeface="Calibri"/>
                        <a:cs typeface="Times New Roman"/>
                      </a:endParaRPr>
                    </a:p>
                  </a:txBody>
                  <a:tcPr marL="68572" marR="68572" marT="0" marB="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0" y="0"/>
            <a:ext cx="9144000" cy="1341438"/>
          </a:xfrm>
        </p:spPr>
        <p:txBody>
          <a:bodyPr/>
          <a:lstStyle/>
          <a:p>
            <a:pPr algn="ctr" eaLnBrk="1" hangingPunct="1"/>
            <a:r>
              <a:rPr lang="en-US" dirty="0">
                <a:latin typeface="Georgia" panose="02040502050405020303" pitchFamily="18" charset="0"/>
                <a:cs typeface="Trebuchet MS" pitchFamily="34" charset="0"/>
              </a:rPr>
              <a:t>M</a:t>
            </a:r>
            <a:r>
              <a:rPr lang="en-US" dirty="0" smtClean="0">
                <a:latin typeface="Georgia" panose="02040502050405020303" pitchFamily="18" charset="0"/>
                <a:cs typeface="Trebuchet MS" pitchFamily="34" charset="0"/>
              </a:rPr>
              <a:t>ake words of jumbled letters</a:t>
            </a:r>
            <a:endParaRPr lang="ru-RU" altLang="ru-RU" dirty="0">
              <a:latin typeface="Georgia" panose="02040502050405020303" pitchFamily="18" charset="0"/>
              <a:cs typeface="Trebuchet MS" pitchFamily="34" charset="0"/>
            </a:endParaRPr>
          </a:p>
        </p:txBody>
      </p:sp>
      <p:sp>
        <p:nvSpPr>
          <p:cNvPr id="22531" name="Объект 2"/>
          <p:cNvSpPr>
            <a:spLocks noGrp="1"/>
          </p:cNvSpPr>
          <p:nvPr>
            <p:ph idx="1"/>
          </p:nvPr>
        </p:nvSpPr>
        <p:spPr>
          <a:xfrm>
            <a:off x="467544" y="1412777"/>
            <a:ext cx="4391794" cy="5445224"/>
          </a:xfrm>
        </p:spPr>
        <p:txBody>
          <a:bodyPr/>
          <a:lstStyle/>
          <a:p>
            <a:pPr eaLnBrk="1" hangingPunct="1"/>
            <a:r>
              <a:rPr lang="en-US" altLang="ru-RU" sz="2400" b="1" i="1" dirty="0" err="1" smtClean="0"/>
              <a:t>caruse</a:t>
            </a:r>
            <a:endParaRPr lang="ru-RU" altLang="ru-RU" sz="2400" dirty="0" smtClean="0"/>
          </a:p>
          <a:p>
            <a:pPr eaLnBrk="1" hangingPunct="1"/>
            <a:r>
              <a:rPr lang="en-US" altLang="ru-RU" sz="2400" b="1" i="1" dirty="0" err="1" smtClean="0"/>
              <a:t>sicubit</a:t>
            </a:r>
            <a:r>
              <a:rPr lang="ru-RU" altLang="ru-RU" sz="2400" dirty="0" smtClean="0"/>
              <a:t> </a:t>
            </a:r>
            <a:endParaRPr lang="en-US" altLang="ru-RU" sz="2400" dirty="0" smtClean="0"/>
          </a:p>
          <a:p>
            <a:pPr eaLnBrk="1" hangingPunct="1"/>
            <a:r>
              <a:rPr lang="en-US" altLang="ru-RU" sz="2400" b="1" i="1" dirty="0" err="1" smtClean="0"/>
              <a:t>opesonat</a:t>
            </a:r>
            <a:endParaRPr lang="ru-RU" altLang="ru-RU" sz="2400" dirty="0" smtClean="0"/>
          </a:p>
          <a:p>
            <a:pPr eaLnBrk="1" hangingPunct="1"/>
            <a:r>
              <a:rPr lang="en-US" altLang="ru-RU" sz="2400" b="1" i="1" dirty="0" err="1" smtClean="0"/>
              <a:t>dcihwasn</a:t>
            </a:r>
            <a:r>
              <a:rPr lang="ru-RU" altLang="ru-RU" sz="2400" dirty="0" smtClean="0"/>
              <a:t> </a:t>
            </a:r>
          </a:p>
          <a:p>
            <a:pPr eaLnBrk="1" hangingPunct="1"/>
            <a:r>
              <a:rPr lang="en-US" altLang="ru-RU" sz="2400" b="1" i="1" dirty="0" err="1" smtClean="0"/>
              <a:t>tcohl</a:t>
            </a:r>
            <a:r>
              <a:rPr lang="ru-RU" altLang="ru-RU" sz="2400" dirty="0" smtClean="0"/>
              <a:t> </a:t>
            </a:r>
          </a:p>
          <a:p>
            <a:pPr eaLnBrk="1" hangingPunct="1"/>
            <a:r>
              <a:rPr lang="en-US" altLang="ru-RU" sz="2400" b="1" i="1" dirty="0" err="1" smtClean="0"/>
              <a:t>kannip</a:t>
            </a:r>
            <a:r>
              <a:rPr lang="ru-RU" altLang="ru-RU" sz="2400" dirty="0" smtClean="0"/>
              <a:t> </a:t>
            </a:r>
          </a:p>
          <a:p>
            <a:pPr eaLnBrk="1" hangingPunct="1"/>
            <a:r>
              <a:rPr lang="en-US" altLang="ru-RU" sz="2400" b="1" i="1" dirty="0" err="1" smtClean="0"/>
              <a:t>nosce</a:t>
            </a:r>
            <a:r>
              <a:rPr lang="ru-RU" altLang="ru-RU" sz="2400" dirty="0" smtClean="0"/>
              <a:t> </a:t>
            </a:r>
          </a:p>
          <a:p>
            <a:pPr eaLnBrk="1" hangingPunct="1"/>
            <a:r>
              <a:rPr lang="en-US" altLang="ru-RU" sz="2400" b="1" i="1" dirty="0" err="1" smtClean="0"/>
              <a:t>teviseret</a:t>
            </a:r>
            <a:r>
              <a:rPr lang="ru-RU" altLang="ru-RU" sz="2400" dirty="0" smtClean="0"/>
              <a:t> </a:t>
            </a:r>
          </a:p>
          <a:p>
            <a:pPr eaLnBrk="1" hangingPunct="1"/>
            <a:r>
              <a:rPr lang="en-US" altLang="ru-RU" sz="2400" b="1" i="1" dirty="0" err="1" smtClean="0"/>
              <a:t>telap</a:t>
            </a:r>
            <a:r>
              <a:rPr lang="ru-RU" altLang="ru-RU" sz="2400" dirty="0" smtClean="0"/>
              <a:t> </a:t>
            </a:r>
          </a:p>
          <a:p>
            <a:pPr eaLnBrk="1" hangingPunct="1"/>
            <a:r>
              <a:rPr lang="en-US" altLang="ru-RU" sz="2400" b="1" i="1" dirty="0" err="1" smtClean="0"/>
              <a:t>rasertin</a:t>
            </a:r>
            <a:r>
              <a:rPr lang="ru-RU" altLang="ru-RU" sz="2400" dirty="0" smtClean="0"/>
              <a:t> </a:t>
            </a:r>
          </a:p>
          <a:p>
            <a:pPr eaLnBrk="1" hangingPunct="1"/>
            <a:endParaRPr lang="ru-RU" altLang="ru-RU" sz="2400" dirty="0" smtClean="0"/>
          </a:p>
        </p:txBody>
      </p:sp>
      <p:pic>
        <p:nvPicPr>
          <p:cNvPr id="22532" name="Рисунок 3" descr="Выражение на английском на тему чаепитие">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613" y="2924175"/>
            <a:ext cx="541178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1187625" y="332655"/>
            <a:ext cx="6768751" cy="720081"/>
          </a:xfrm>
        </p:spPr>
        <p:txBody>
          <a:bodyPr/>
          <a:lstStyle/>
          <a:p>
            <a:pPr algn="ctr" eaLnBrk="1" hangingPunct="1"/>
            <a:r>
              <a:rPr lang="en-US" dirty="0">
                <a:latin typeface="Georgia" panose="02040502050405020303" pitchFamily="18" charset="0"/>
                <a:cs typeface="Trebuchet MS" pitchFamily="34" charset="0"/>
              </a:rPr>
              <a:t>Pronounce </a:t>
            </a:r>
            <a:r>
              <a:rPr lang="en-US" altLang="ru-RU" dirty="0" smtClean="0">
                <a:latin typeface="Georgia" panose="02040502050405020303" pitchFamily="18" charset="0"/>
                <a:cs typeface="Trebuchet MS" pitchFamily="34" charset="0"/>
              </a:rPr>
              <a:t>Tongue-twisters</a:t>
            </a:r>
            <a:r>
              <a:rPr lang="ru-RU" altLang="ru-RU" dirty="0" smtClean="0">
                <a:cs typeface="Trebuchet MS" pitchFamily="34" charset="0"/>
              </a:rPr>
              <a:t/>
            </a:r>
            <a:br>
              <a:rPr lang="ru-RU" altLang="ru-RU" dirty="0" smtClean="0">
                <a:cs typeface="Trebuchet MS" pitchFamily="34" charset="0"/>
              </a:rPr>
            </a:br>
            <a:endParaRPr lang="ru-RU" altLang="ru-RU" dirty="0" smtClean="0">
              <a:cs typeface="Trebuchet MS" pitchFamily="34" charset="0"/>
            </a:endParaRPr>
          </a:p>
        </p:txBody>
      </p:sp>
      <p:sp>
        <p:nvSpPr>
          <p:cNvPr id="3" name="Объект 2"/>
          <p:cNvSpPr>
            <a:spLocks noGrp="1"/>
          </p:cNvSpPr>
          <p:nvPr>
            <p:ph idx="1"/>
          </p:nvPr>
        </p:nvSpPr>
        <p:spPr>
          <a:xfrm>
            <a:off x="0" y="1412875"/>
            <a:ext cx="9144000" cy="5445125"/>
          </a:xfrm>
        </p:spPr>
        <p:txBody>
          <a:bodyPr rtlCol="0">
            <a:normAutofit/>
          </a:bodyPr>
          <a:lstStyle/>
          <a:p>
            <a:pPr eaLnBrk="1" fontAlgn="auto" hangingPunct="1">
              <a:buFont typeface="+mj-lt"/>
              <a:buAutoNum type="arabicPeriod"/>
              <a:defRPr/>
            </a:pPr>
            <a:r>
              <a:rPr lang="en-US" sz="2400" dirty="0" smtClean="0"/>
              <a:t>Betty </a:t>
            </a:r>
            <a:r>
              <a:rPr lang="en-US" sz="2400" dirty="0"/>
              <a:t>bought some bitter butter</a:t>
            </a:r>
            <a:br>
              <a:rPr lang="en-US" sz="2400" dirty="0"/>
            </a:br>
            <a:r>
              <a:rPr lang="en-US" sz="2400" dirty="0"/>
              <a:t>and it made her batter bitter,</a:t>
            </a:r>
            <a:br>
              <a:rPr lang="en-US" sz="2400" dirty="0"/>
            </a:br>
            <a:r>
              <a:rPr lang="en-US" sz="2400" dirty="0"/>
              <a:t>so Betty bought some better butter</a:t>
            </a:r>
            <a:br>
              <a:rPr lang="en-US" sz="2400" dirty="0"/>
            </a:br>
            <a:r>
              <a:rPr lang="en-US" sz="2400" dirty="0"/>
              <a:t>to make her bitter batter better</a:t>
            </a:r>
            <a:r>
              <a:rPr lang="en-US" sz="2400" dirty="0" smtClean="0"/>
              <a:t>.</a:t>
            </a:r>
            <a:r>
              <a:rPr lang="en-US" sz="2400" dirty="0"/>
              <a:t> </a:t>
            </a:r>
          </a:p>
          <a:p>
            <a:pPr eaLnBrk="1" fontAlgn="auto" hangingPunct="1">
              <a:buFont typeface="+mj-lt"/>
              <a:buAutoNum type="arabicPeriod"/>
              <a:defRPr/>
            </a:pPr>
            <a:r>
              <a:rPr lang="en-US" sz="2400" dirty="0" smtClean="0"/>
              <a:t>A </a:t>
            </a:r>
            <a:r>
              <a:rPr lang="en-US" sz="2400" dirty="0"/>
              <a:t>proper cup of coffee from a proper copper coffee pot. </a:t>
            </a:r>
            <a:endParaRPr lang="ru-RU" sz="2400" dirty="0"/>
          </a:p>
          <a:p>
            <a:pPr eaLnBrk="1" fontAlgn="auto" hangingPunct="1">
              <a:buFont typeface="+mj-lt"/>
              <a:buAutoNum type="arabicPeriod"/>
              <a:defRPr/>
            </a:pPr>
            <a:r>
              <a:rPr lang="en-US" sz="2400" dirty="0"/>
              <a:t> </a:t>
            </a:r>
            <a:r>
              <a:rPr lang="en-US" sz="2400" dirty="0" smtClean="0"/>
              <a:t>What </a:t>
            </a:r>
            <a:r>
              <a:rPr lang="en-US" sz="2400" dirty="0"/>
              <a:t>did you have for </a:t>
            </a:r>
            <a:r>
              <a:rPr lang="en-US" sz="2400" dirty="0" smtClean="0"/>
              <a:t>breakfast?</a:t>
            </a:r>
            <a:r>
              <a:rPr lang="en-US" sz="2400" dirty="0"/>
              <a:t> </a:t>
            </a:r>
            <a:r>
              <a:rPr lang="en-US" sz="2400" dirty="0" smtClean="0"/>
              <a:t>a </a:t>
            </a:r>
            <a:r>
              <a:rPr lang="en-US" sz="2400" dirty="0"/>
              <a:t>box of mixed </a:t>
            </a:r>
            <a:r>
              <a:rPr lang="en-US" sz="2400" dirty="0" smtClean="0"/>
              <a:t>biscuits, and </a:t>
            </a:r>
            <a:r>
              <a:rPr lang="en-US" sz="2400" dirty="0"/>
              <a:t>a biscuit </a:t>
            </a:r>
            <a:r>
              <a:rPr lang="en-US" sz="2400" dirty="0" smtClean="0"/>
              <a:t>mixer.</a:t>
            </a:r>
            <a:endParaRPr lang="en-US" sz="2400" dirty="0"/>
          </a:p>
          <a:p>
            <a:pPr eaLnBrk="1" fontAlgn="auto" hangingPunct="1">
              <a:buFont typeface="+mj-lt"/>
              <a:buAutoNum type="arabicPeriod"/>
              <a:defRPr/>
            </a:pPr>
            <a:r>
              <a:rPr lang="en-US" sz="2400" dirty="0" smtClean="0"/>
              <a:t>The </a:t>
            </a:r>
            <a:r>
              <a:rPr lang="en-US" sz="2400" dirty="0"/>
              <a:t>greener green grapes are,</a:t>
            </a:r>
            <a:br>
              <a:rPr lang="en-US" sz="2400" dirty="0"/>
            </a:br>
            <a:r>
              <a:rPr lang="en-US" sz="2400" dirty="0"/>
              <a:t>the keener keen apes are</a:t>
            </a:r>
            <a:br>
              <a:rPr lang="en-US" sz="2400" dirty="0"/>
            </a:br>
            <a:r>
              <a:rPr lang="en-US" sz="2400" dirty="0"/>
              <a:t>to gobble green grape cakes,</a:t>
            </a:r>
            <a:br>
              <a:rPr lang="en-US" sz="2400" dirty="0"/>
            </a:br>
            <a:r>
              <a:rPr lang="en-US" sz="2400" dirty="0"/>
              <a:t>they're great! An Ape hates grape cakes.</a:t>
            </a:r>
            <a:endParaRPr lang="ru-RU" sz="2400" dirty="0"/>
          </a:p>
          <a:p>
            <a:pPr eaLnBrk="1" fontAlgn="auto" hangingPunct="1">
              <a:buFont typeface="+mj-lt"/>
              <a:buAutoNum type="arabicPeriod"/>
              <a:defRPr/>
            </a:pPr>
            <a:r>
              <a:rPr lang="en-US" sz="2400" dirty="0"/>
              <a:t> </a:t>
            </a:r>
            <a:r>
              <a:rPr lang="en-US" sz="2400" dirty="0" smtClean="0"/>
              <a:t>She </a:t>
            </a:r>
            <a:r>
              <a:rPr lang="en-US" sz="2400" dirty="0"/>
              <a:t>sees cheese</a:t>
            </a:r>
            <a:r>
              <a:rPr lang="en-US" sz="2400" dirty="0" smtClean="0"/>
              <a:t>.</a:t>
            </a:r>
          </a:p>
          <a:p>
            <a:pPr marL="0" indent="0" eaLnBrk="1" fontAlgn="auto" hangingPunct="1">
              <a:buFont typeface="Wingdings 2" pitchFamily="18" charset="2"/>
              <a:buNone/>
              <a:defRPr/>
            </a:pPr>
            <a:endParaRPr lang="ru-RU" dirty="0"/>
          </a:p>
          <a:p>
            <a:pPr eaLnBrk="1" fontAlgn="auto" hangingPunct="1">
              <a:buFont typeface="Wingdings 2" charset="2"/>
              <a:buChar char=""/>
              <a:defRPr/>
            </a:pPr>
            <a:endParaRPr lang="ru-RU" dirty="0"/>
          </a:p>
        </p:txBody>
      </p:sp>
      <p:sp>
        <p:nvSpPr>
          <p:cNvPr id="4" name="Улыбающееся лицо 3"/>
          <p:cNvSpPr/>
          <p:nvPr/>
        </p:nvSpPr>
        <p:spPr>
          <a:xfrm rot="844756">
            <a:off x="6516688" y="765175"/>
            <a:ext cx="1800225" cy="165576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Сердце 4"/>
          <p:cNvSpPr/>
          <p:nvPr/>
        </p:nvSpPr>
        <p:spPr>
          <a:xfrm>
            <a:off x="7762875" y="5373688"/>
            <a:ext cx="1296988" cy="1150937"/>
          </a:xfrm>
          <a:prstGeom prst="hear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ru-RU"/>
          </a:p>
        </p:txBody>
      </p:sp>
      <p:sp>
        <p:nvSpPr>
          <p:cNvPr id="6" name="Солнце 5"/>
          <p:cNvSpPr/>
          <p:nvPr/>
        </p:nvSpPr>
        <p:spPr>
          <a:xfrm>
            <a:off x="323850" y="0"/>
            <a:ext cx="1295400" cy="1196975"/>
          </a:xfrm>
          <a:prstGeom prst="sun">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76275"/>
            <a:ext cx="8208912" cy="2248669"/>
          </a:xfrm>
        </p:spPr>
        <p:txBody>
          <a:bodyPr/>
          <a:lstStyle/>
          <a:p>
            <a:pPr algn="ctr"/>
            <a:r>
              <a:rPr lang="ru-RU" b="1" dirty="0">
                <a:latin typeface="Georgia" pitchFamily="18" charset="0"/>
                <a:cs typeface="Trebuchet MS" pitchFamily="34" charset="0"/>
              </a:rPr>
              <a:t>Выдающийся британский премьер-министр XIX века сэр Уильям </a:t>
            </a:r>
            <a:r>
              <a:rPr lang="ru-RU" b="1" dirty="0" err="1">
                <a:latin typeface="Georgia" pitchFamily="18" charset="0"/>
                <a:cs typeface="Trebuchet MS" pitchFamily="34" charset="0"/>
              </a:rPr>
              <a:t>Гладстон</a:t>
            </a:r>
            <a:r>
              <a:rPr lang="ru-RU" b="1" dirty="0">
                <a:latin typeface="Georgia" pitchFamily="18" charset="0"/>
                <a:cs typeface="Trebuchet MS" pitchFamily="34" charset="0"/>
              </a:rPr>
              <a:t> (</a:t>
            </a:r>
            <a:r>
              <a:rPr lang="ru-RU" b="1" dirty="0" err="1">
                <a:latin typeface="Georgia" pitchFamily="18" charset="0"/>
                <a:cs typeface="Trebuchet MS" pitchFamily="34" charset="0"/>
              </a:rPr>
              <a:t>William</a:t>
            </a:r>
            <a:r>
              <a:rPr lang="ru-RU" b="1" dirty="0">
                <a:latin typeface="Georgia" pitchFamily="18" charset="0"/>
                <a:cs typeface="Trebuchet MS" pitchFamily="34" charset="0"/>
              </a:rPr>
              <a:t> </a:t>
            </a:r>
            <a:r>
              <a:rPr lang="ru-RU" b="1" dirty="0" err="1">
                <a:latin typeface="Georgia" pitchFamily="18" charset="0"/>
                <a:cs typeface="Trebuchet MS" pitchFamily="34" charset="0"/>
              </a:rPr>
              <a:t>Gladstone</a:t>
            </a:r>
            <a:r>
              <a:rPr lang="ru-RU" b="1" dirty="0">
                <a:latin typeface="Georgia" pitchFamily="18" charset="0"/>
                <a:cs typeface="Trebuchet MS" pitchFamily="34" charset="0"/>
              </a:rPr>
              <a:t>) посвятил чаю белый стих:</a:t>
            </a:r>
            <a:r>
              <a:rPr lang="ru-RU" dirty="0" smtClean="0"/>
              <a:t/>
            </a:r>
            <a:br>
              <a:rPr lang="ru-RU" dirty="0" smtClean="0"/>
            </a:br>
            <a:endParaRPr lang="ru-RU" dirty="0"/>
          </a:p>
        </p:txBody>
      </p:sp>
      <p:sp>
        <p:nvSpPr>
          <p:cNvPr id="3" name="Объект 2"/>
          <p:cNvSpPr>
            <a:spLocks noGrp="1"/>
          </p:cNvSpPr>
          <p:nvPr>
            <p:ph idx="1"/>
          </p:nvPr>
        </p:nvSpPr>
        <p:spPr>
          <a:xfrm>
            <a:off x="1009650" y="2708920"/>
            <a:ext cx="7124700" cy="3744415"/>
          </a:xfrm>
        </p:spPr>
        <p:txBody>
          <a:bodyPr/>
          <a:lstStyle/>
          <a:p>
            <a:pPr marL="0" indent="0" algn="ctr" eaLnBrk="1" fontAlgn="auto" hangingPunct="1">
              <a:buFont typeface="Wingdings 2" charset="2"/>
              <a:buNone/>
              <a:defRPr/>
            </a:pPr>
            <a:r>
              <a:rPr lang="ru-RU" b="1" i="1" dirty="0" smtClean="0"/>
              <a:t>     </a:t>
            </a:r>
            <a:r>
              <a:rPr lang="en-US" sz="2400" b="1" i="1" dirty="0"/>
              <a:t>“If you are cold, tea will warm you;</a:t>
            </a:r>
            <a:br>
              <a:rPr lang="en-US" sz="2400" b="1" i="1" dirty="0"/>
            </a:br>
            <a:r>
              <a:rPr lang="ru-RU" sz="2400" b="1" i="1" dirty="0"/>
              <a:t>      </a:t>
            </a:r>
            <a:r>
              <a:rPr lang="en-US" sz="2400" b="1" i="1" dirty="0"/>
              <a:t>if you are too heated, it will cool you;</a:t>
            </a:r>
            <a:br>
              <a:rPr lang="en-US" sz="2400" b="1" i="1" dirty="0"/>
            </a:br>
            <a:r>
              <a:rPr lang="ru-RU" sz="2400" b="1" i="1" dirty="0"/>
              <a:t>      </a:t>
            </a:r>
            <a:r>
              <a:rPr lang="en-US" sz="2400" b="1" i="1" dirty="0"/>
              <a:t>If you are depressed, it will cheer you;</a:t>
            </a:r>
            <a:br>
              <a:rPr lang="en-US" sz="2400" b="1" i="1" dirty="0"/>
            </a:br>
            <a:r>
              <a:rPr lang="ru-RU" sz="2400" b="1" i="1" dirty="0"/>
              <a:t>      </a:t>
            </a:r>
            <a:r>
              <a:rPr lang="en-US" sz="2400" b="1" i="1" dirty="0"/>
              <a:t>If you are excited, it will calm you.”</a:t>
            </a:r>
            <a:endParaRPr lang="ru-RU" sz="2400" b="1" dirty="0"/>
          </a:p>
          <a:p>
            <a:endParaRPr lang="ru-RU" dirty="0"/>
          </a:p>
        </p:txBody>
      </p:sp>
    </p:spTree>
    <p:extLst>
      <p:ext uri="{BB962C8B-B14F-4D97-AF65-F5344CB8AC3E}">
        <p14:creationId xmlns:p14="http://schemas.microsoft.com/office/powerpoint/2010/main" val="4100172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1009650" y="260350"/>
            <a:ext cx="7124700" cy="576263"/>
          </a:xfrm>
        </p:spPr>
        <p:txBody>
          <a:bodyPr/>
          <a:lstStyle/>
          <a:p>
            <a:pPr eaLnBrk="1" hangingPunct="1"/>
            <a:endParaRPr lang="ru-RU" altLang="ru-RU" smtClean="0">
              <a:cs typeface="Trebuchet MS" pitchFamily="34" charset="0"/>
            </a:endParaRPr>
          </a:p>
        </p:txBody>
      </p:sp>
      <p:sp>
        <p:nvSpPr>
          <p:cNvPr id="25603" name="Rectangle 3"/>
          <p:cNvSpPr>
            <a:spLocks noGrp="1"/>
          </p:cNvSpPr>
          <p:nvPr>
            <p:ph type="body" idx="1"/>
          </p:nvPr>
        </p:nvSpPr>
        <p:spPr>
          <a:xfrm>
            <a:off x="1042988" y="1052513"/>
            <a:ext cx="7124700" cy="1439862"/>
          </a:xfrm>
        </p:spPr>
        <p:txBody>
          <a:bodyPr/>
          <a:lstStyle/>
          <a:p>
            <a:pPr marL="0" indent="0" algn="ctr" eaLnBrk="1" hangingPunct="1">
              <a:buFont typeface="Wingdings 2" pitchFamily="18" charset="2"/>
              <a:buNone/>
            </a:pPr>
            <a:r>
              <a:rPr lang="ru-RU" altLang="ru-RU" sz="3600" smtClean="0"/>
              <a:t>Приятного вам чаепития!</a:t>
            </a:r>
          </a:p>
        </p:txBody>
      </p:sp>
      <p:pic>
        <p:nvPicPr>
          <p:cNvPr id="25604" name="Рисунок 4" descr="http://img-fotki.yandex.ru/get/9358/133719645.17/0_ff932_10085034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3284538"/>
            <a:ext cx="683736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0" y="0"/>
            <a:ext cx="9144000" cy="1052513"/>
          </a:xfrm>
        </p:spPr>
        <p:txBody>
          <a:bodyPr/>
          <a:lstStyle/>
          <a:p>
            <a:pPr algn="ctr" eaLnBrk="1" hangingPunct="1"/>
            <a:r>
              <a:rPr lang="en-US" altLang="ru-RU" smtClean="0">
                <a:cs typeface="Trebuchet MS" pitchFamily="34" charset="0"/>
              </a:rPr>
              <a:t>Useful words to remember:</a:t>
            </a:r>
            <a:endParaRPr lang="ru-RU" altLang="ru-RU" smtClean="0">
              <a:cs typeface="Trebuchet MS" pitchFamily="34" charset="0"/>
            </a:endParaRPr>
          </a:p>
        </p:txBody>
      </p:sp>
      <p:sp>
        <p:nvSpPr>
          <p:cNvPr id="5123" name="Rectangle 3"/>
          <p:cNvSpPr>
            <a:spLocks noGrp="1"/>
          </p:cNvSpPr>
          <p:nvPr>
            <p:ph type="body" idx="1"/>
          </p:nvPr>
        </p:nvSpPr>
        <p:spPr>
          <a:xfrm>
            <a:off x="1115616" y="836713"/>
            <a:ext cx="6840760" cy="6021288"/>
          </a:xfrm>
        </p:spPr>
        <p:txBody>
          <a:bodyPr/>
          <a:lstStyle/>
          <a:p>
            <a:pPr eaLnBrk="1" hangingPunct="1">
              <a:lnSpc>
                <a:spcPct val="80000"/>
              </a:lnSpc>
            </a:pPr>
            <a:endParaRPr lang="ru-RU" altLang="ru-RU" sz="1400" i="1" dirty="0" smtClean="0"/>
          </a:p>
          <a:p>
            <a:pPr eaLnBrk="1" hangingPunct="1">
              <a:lnSpc>
                <a:spcPct val="80000"/>
              </a:lnSpc>
            </a:pPr>
            <a:r>
              <a:rPr lang="en-US" altLang="ru-RU" sz="1400" i="1" dirty="0"/>
              <a:t>Table </a:t>
            </a:r>
            <a:r>
              <a:rPr lang="en-US" altLang="ru-RU" sz="1400" i="1" dirty="0" smtClean="0"/>
              <a:t>appointments</a:t>
            </a:r>
            <a:r>
              <a:rPr lang="ru-RU" altLang="ru-RU" sz="1400" i="1" dirty="0" smtClean="0"/>
              <a:t> - </a:t>
            </a:r>
            <a:r>
              <a:rPr lang="ru-RU" sz="1400" i="1" dirty="0"/>
              <a:t>сервировка стола</a:t>
            </a:r>
            <a:endParaRPr lang="ru-RU" altLang="ru-RU" sz="1400" i="1" dirty="0"/>
          </a:p>
          <a:p>
            <a:pPr eaLnBrk="1" hangingPunct="1">
              <a:lnSpc>
                <a:spcPct val="80000"/>
              </a:lnSpc>
            </a:pPr>
            <a:r>
              <a:rPr lang="en-US" altLang="ru-RU" sz="1400" i="1" dirty="0" smtClean="0"/>
              <a:t>Cloth </a:t>
            </a:r>
            <a:r>
              <a:rPr lang="ru-RU" altLang="ru-RU" sz="1400" i="1" dirty="0" smtClean="0"/>
              <a:t>– </a:t>
            </a:r>
            <a:r>
              <a:rPr lang="ru-RU" altLang="ru-RU" sz="1400" i="1" dirty="0" smtClean="0"/>
              <a:t>скатерть</a:t>
            </a:r>
            <a:endParaRPr lang="ru-RU" altLang="ru-RU" sz="1400" dirty="0" smtClean="0"/>
          </a:p>
          <a:p>
            <a:pPr eaLnBrk="1" hangingPunct="1">
              <a:lnSpc>
                <a:spcPct val="80000"/>
              </a:lnSpc>
            </a:pPr>
            <a:r>
              <a:rPr lang="ru-RU" altLang="ru-RU" sz="1400" i="1" dirty="0" err="1" smtClean="0"/>
              <a:t>Napkin</a:t>
            </a:r>
            <a:r>
              <a:rPr lang="en-US" altLang="ru-RU" sz="1400" i="1" dirty="0" smtClean="0"/>
              <a:t>s</a:t>
            </a:r>
            <a:r>
              <a:rPr lang="ru-RU" altLang="ru-RU" sz="1400" i="1" dirty="0" smtClean="0"/>
              <a:t> — салфетки</a:t>
            </a:r>
            <a:endParaRPr lang="ru-RU" altLang="ru-RU" sz="1400" dirty="0" smtClean="0"/>
          </a:p>
          <a:p>
            <a:pPr eaLnBrk="1" hangingPunct="1">
              <a:lnSpc>
                <a:spcPct val="80000"/>
              </a:lnSpc>
            </a:pPr>
            <a:r>
              <a:rPr lang="en-US" altLang="ru-RU" sz="1400" i="1" dirty="0" smtClean="0"/>
              <a:t>Serviettes - </a:t>
            </a:r>
            <a:r>
              <a:rPr lang="ru-RU" altLang="ru-RU" sz="1400" i="1" dirty="0" smtClean="0"/>
              <a:t>бумажные салфетки</a:t>
            </a:r>
            <a:endParaRPr lang="ru-RU" altLang="ru-RU" sz="1400" dirty="0" smtClean="0"/>
          </a:p>
          <a:p>
            <a:pPr eaLnBrk="1" hangingPunct="1">
              <a:lnSpc>
                <a:spcPct val="80000"/>
              </a:lnSpc>
            </a:pPr>
            <a:r>
              <a:rPr lang="en-US" altLang="ru-RU" sz="1400" i="1" dirty="0" smtClean="0"/>
              <a:t>Saucer – </a:t>
            </a:r>
            <a:r>
              <a:rPr lang="ru-RU" altLang="ru-RU" sz="1400" i="1" dirty="0" smtClean="0"/>
              <a:t>блюдце</a:t>
            </a:r>
            <a:endParaRPr lang="ru-RU" altLang="ru-RU" sz="1400" dirty="0" smtClean="0"/>
          </a:p>
          <a:p>
            <a:pPr eaLnBrk="1" hangingPunct="1">
              <a:lnSpc>
                <a:spcPct val="80000"/>
              </a:lnSpc>
            </a:pPr>
            <a:r>
              <a:rPr lang="ru-RU" altLang="ru-RU" sz="1400" i="1" dirty="0" err="1" smtClean="0"/>
              <a:t>Teaspoon</a:t>
            </a:r>
            <a:r>
              <a:rPr lang="ru-RU" altLang="ru-RU" sz="1400" i="1" dirty="0" smtClean="0"/>
              <a:t> – чайная ложка</a:t>
            </a:r>
            <a:endParaRPr lang="ru-RU" altLang="ru-RU" sz="1400" dirty="0" smtClean="0"/>
          </a:p>
          <a:p>
            <a:pPr eaLnBrk="1" hangingPunct="1">
              <a:lnSpc>
                <a:spcPct val="80000"/>
              </a:lnSpc>
            </a:pPr>
            <a:r>
              <a:rPr lang="en-US" altLang="ru-RU" sz="1400" i="1" dirty="0" smtClean="0"/>
              <a:t>Strainer – </a:t>
            </a:r>
            <a:r>
              <a:rPr lang="ru-RU" altLang="ru-RU" sz="1400" i="1" dirty="0" smtClean="0"/>
              <a:t>ситечко</a:t>
            </a:r>
            <a:endParaRPr lang="ru-RU" altLang="ru-RU" sz="1400" dirty="0" smtClean="0"/>
          </a:p>
          <a:p>
            <a:pPr eaLnBrk="1" hangingPunct="1">
              <a:lnSpc>
                <a:spcPct val="80000"/>
              </a:lnSpc>
            </a:pPr>
            <a:r>
              <a:rPr lang="ru-RU" altLang="ru-RU" sz="1400" i="1" dirty="0" err="1" smtClean="0"/>
              <a:t>Teapot</a:t>
            </a:r>
            <a:r>
              <a:rPr lang="ru-RU" altLang="ru-RU" sz="1400" i="1" dirty="0" smtClean="0"/>
              <a:t> – чайник для заварки чая</a:t>
            </a:r>
            <a:endParaRPr lang="ru-RU" altLang="ru-RU" sz="1400" dirty="0" smtClean="0"/>
          </a:p>
          <a:p>
            <a:pPr eaLnBrk="1" hangingPunct="1">
              <a:lnSpc>
                <a:spcPct val="80000"/>
              </a:lnSpc>
            </a:pPr>
            <a:r>
              <a:rPr lang="ru-RU" altLang="ru-RU" sz="1400" i="1" dirty="0" err="1" smtClean="0"/>
              <a:t>Plate</a:t>
            </a:r>
            <a:r>
              <a:rPr lang="ru-RU" altLang="ru-RU" sz="1400" i="1" dirty="0" smtClean="0"/>
              <a:t> — тарелка</a:t>
            </a:r>
            <a:endParaRPr lang="ru-RU" altLang="ru-RU" sz="1400" dirty="0" smtClean="0"/>
          </a:p>
          <a:p>
            <a:pPr eaLnBrk="1" hangingPunct="1">
              <a:lnSpc>
                <a:spcPct val="80000"/>
              </a:lnSpc>
            </a:pPr>
            <a:r>
              <a:rPr lang="ru-RU" altLang="ru-RU" sz="1400" i="1" dirty="0" err="1" smtClean="0"/>
              <a:t>Tea</a:t>
            </a:r>
            <a:r>
              <a:rPr lang="ru-RU" altLang="ru-RU" sz="1400" i="1" dirty="0" smtClean="0"/>
              <a:t> — чай</a:t>
            </a:r>
            <a:endParaRPr lang="ru-RU" altLang="ru-RU" sz="1400" dirty="0" smtClean="0"/>
          </a:p>
          <a:p>
            <a:pPr eaLnBrk="1" hangingPunct="1">
              <a:lnSpc>
                <a:spcPct val="80000"/>
              </a:lnSpc>
            </a:pPr>
            <a:r>
              <a:rPr lang="ru-RU" altLang="ru-RU" sz="1400" i="1" dirty="0" err="1" smtClean="0"/>
              <a:t>Cakes</a:t>
            </a:r>
            <a:r>
              <a:rPr lang="ru-RU" altLang="ru-RU" sz="1400" i="1" dirty="0" smtClean="0"/>
              <a:t> — пироги</a:t>
            </a:r>
            <a:endParaRPr lang="ru-RU" altLang="ru-RU" sz="1400" dirty="0" smtClean="0"/>
          </a:p>
          <a:p>
            <a:pPr eaLnBrk="1" hangingPunct="1">
              <a:lnSpc>
                <a:spcPct val="80000"/>
              </a:lnSpc>
            </a:pPr>
            <a:r>
              <a:rPr lang="ru-RU" altLang="ru-RU" sz="1400" i="1" dirty="0" err="1" smtClean="0"/>
              <a:t>Biscuit</a:t>
            </a:r>
            <a:r>
              <a:rPr lang="en-US" altLang="ru-RU" sz="1400" i="1" dirty="0" smtClean="0"/>
              <a:t>s</a:t>
            </a:r>
            <a:r>
              <a:rPr lang="ru-RU" altLang="ru-RU" sz="1400" i="1" dirty="0" smtClean="0"/>
              <a:t> — печенье</a:t>
            </a:r>
            <a:endParaRPr lang="ru-RU" altLang="ru-RU" sz="1400" dirty="0" smtClean="0"/>
          </a:p>
          <a:p>
            <a:pPr eaLnBrk="1" hangingPunct="1">
              <a:lnSpc>
                <a:spcPct val="80000"/>
              </a:lnSpc>
            </a:pPr>
            <a:r>
              <a:rPr lang="ru-RU" altLang="ru-RU" sz="1400" i="1" dirty="0" err="1" smtClean="0"/>
              <a:t>Fruits</a:t>
            </a:r>
            <a:r>
              <a:rPr lang="ru-RU" altLang="ru-RU" sz="1400" i="1" dirty="0" smtClean="0"/>
              <a:t> — фрукты</a:t>
            </a:r>
            <a:r>
              <a:rPr lang="en-US" altLang="ru-RU" sz="1400" i="1" dirty="0" smtClean="0"/>
              <a:t>   </a:t>
            </a:r>
            <a:endParaRPr lang="ru-RU" altLang="ru-RU" sz="1400" dirty="0" smtClean="0"/>
          </a:p>
          <a:p>
            <a:pPr eaLnBrk="1" hangingPunct="1">
              <a:lnSpc>
                <a:spcPct val="80000"/>
              </a:lnSpc>
            </a:pPr>
            <a:r>
              <a:rPr lang="ru-RU" altLang="ru-RU" sz="1400" i="1" dirty="0" err="1" smtClean="0"/>
              <a:t>Sweets</a:t>
            </a:r>
            <a:r>
              <a:rPr lang="ru-RU" altLang="ru-RU" sz="1400" i="1" dirty="0" smtClean="0"/>
              <a:t> – сладости, конфеты</a:t>
            </a:r>
            <a:endParaRPr lang="ru-RU" altLang="ru-RU" sz="1400" dirty="0" smtClean="0"/>
          </a:p>
          <a:p>
            <a:pPr eaLnBrk="1" hangingPunct="1">
              <a:lnSpc>
                <a:spcPct val="80000"/>
              </a:lnSpc>
            </a:pPr>
            <a:r>
              <a:rPr lang="ru-RU" altLang="ru-RU" sz="1400" i="1" dirty="0" err="1" smtClean="0"/>
              <a:t>Jam</a:t>
            </a:r>
            <a:r>
              <a:rPr lang="ru-RU" altLang="ru-RU" sz="1400" i="1" dirty="0" smtClean="0"/>
              <a:t> – варенье</a:t>
            </a:r>
            <a:endParaRPr lang="ru-RU" altLang="ru-RU" sz="1400" dirty="0" smtClean="0"/>
          </a:p>
          <a:p>
            <a:pPr eaLnBrk="1" hangingPunct="1">
              <a:lnSpc>
                <a:spcPct val="80000"/>
              </a:lnSpc>
            </a:pPr>
            <a:r>
              <a:rPr lang="ru-RU" altLang="ru-RU" sz="1400" i="1" dirty="0" err="1" smtClean="0"/>
              <a:t>Sugar</a:t>
            </a:r>
            <a:r>
              <a:rPr lang="ru-RU" altLang="ru-RU" sz="1400" i="1" dirty="0" smtClean="0"/>
              <a:t> — сахар</a:t>
            </a:r>
            <a:endParaRPr lang="ru-RU" altLang="ru-RU" sz="1400" dirty="0" smtClean="0"/>
          </a:p>
          <a:p>
            <a:pPr eaLnBrk="1" hangingPunct="1">
              <a:lnSpc>
                <a:spcPct val="80000"/>
              </a:lnSpc>
            </a:pPr>
            <a:r>
              <a:rPr lang="ru-RU" altLang="ru-RU" sz="1400" i="1" dirty="0" err="1" smtClean="0"/>
              <a:t>Milk</a:t>
            </a:r>
            <a:r>
              <a:rPr lang="ru-RU" altLang="ru-RU" sz="1400" i="1" dirty="0" smtClean="0"/>
              <a:t> – молоко</a:t>
            </a:r>
            <a:endParaRPr lang="ru-RU" altLang="ru-RU" sz="1400" dirty="0" smtClean="0"/>
          </a:p>
          <a:p>
            <a:pPr eaLnBrk="1" hangingPunct="1">
              <a:lnSpc>
                <a:spcPct val="80000"/>
              </a:lnSpc>
            </a:pPr>
            <a:r>
              <a:rPr lang="en-US" altLang="ru-RU" sz="1400" i="1" dirty="0" smtClean="0"/>
              <a:t>Scones – </a:t>
            </a:r>
            <a:r>
              <a:rPr lang="ru-RU" altLang="ru-RU" sz="1400" i="1" dirty="0" smtClean="0"/>
              <a:t>британские лепешки</a:t>
            </a:r>
            <a:endParaRPr lang="ru-RU" altLang="ru-RU" sz="1400" dirty="0" smtClean="0"/>
          </a:p>
          <a:p>
            <a:pPr eaLnBrk="1" hangingPunct="1">
              <a:lnSpc>
                <a:spcPct val="80000"/>
              </a:lnSpc>
            </a:pPr>
            <a:r>
              <a:rPr lang="en-US" altLang="ru-RU" sz="1400" i="1" dirty="0" smtClean="0"/>
              <a:t>Finger sandwiches  – </a:t>
            </a:r>
            <a:r>
              <a:rPr lang="ru-RU" altLang="ru-RU" sz="1400" i="1" dirty="0" smtClean="0"/>
              <a:t>бутерброд (канапе)</a:t>
            </a:r>
            <a:endParaRPr lang="ru-RU" altLang="ru-RU" sz="1400" dirty="0" smtClean="0"/>
          </a:p>
          <a:p>
            <a:pPr eaLnBrk="1" hangingPunct="1">
              <a:lnSpc>
                <a:spcPct val="80000"/>
              </a:lnSpc>
            </a:pPr>
            <a:endParaRPr lang="ru-RU" altLang="ru-RU"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07950" y="115888"/>
            <a:ext cx="9036050" cy="1368425"/>
          </a:xfrm>
        </p:spPr>
        <p:txBody>
          <a:bodyPr/>
          <a:lstStyle/>
          <a:p>
            <a:pPr algn="ctr" eaLnBrk="1" hangingPunct="1"/>
            <a:r>
              <a:rPr lang="en-US" altLang="ru-RU" smtClean="0">
                <a:cs typeface="Trebuchet MS" pitchFamily="34" charset="0"/>
              </a:rPr>
              <a:t>Why do Englishmen drink tea at exactly this time of the day?</a:t>
            </a:r>
            <a:endParaRPr lang="ru-RU" altLang="ru-RU" smtClean="0">
              <a:cs typeface="Trebuchet MS" pitchFamily="34" charset="0"/>
            </a:endParaRPr>
          </a:p>
        </p:txBody>
      </p:sp>
      <p:sp>
        <p:nvSpPr>
          <p:cNvPr id="6147" name="Объект 2"/>
          <p:cNvSpPr>
            <a:spLocks noGrp="1"/>
          </p:cNvSpPr>
          <p:nvPr>
            <p:ph sz="half" idx="1"/>
          </p:nvPr>
        </p:nvSpPr>
        <p:spPr>
          <a:xfrm>
            <a:off x="4643438" y="1484313"/>
            <a:ext cx="4176712" cy="5373687"/>
          </a:xfrm>
        </p:spPr>
        <p:txBody>
          <a:bodyPr>
            <a:normAutofit fontScale="92500" lnSpcReduction="10000"/>
          </a:bodyPr>
          <a:lstStyle/>
          <a:p>
            <a:pPr algn="just" eaLnBrk="1" hangingPunct="1">
              <a:lnSpc>
                <a:spcPct val="90000"/>
              </a:lnSpc>
              <a:defRPr/>
            </a:pPr>
            <a:r>
              <a:rPr lang="en-US" altLang="ru-RU" sz="2400" dirty="0" smtClean="0"/>
              <a:t>Afternoon tea, that most quintessential of English customs is, a relatively new tradition. While the custom of drinking tea dates back to the third millennium BC in China and was </a:t>
            </a:r>
            <a:r>
              <a:rPr lang="en-US" altLang="ru-RU" sz="2400" dirty="0" err="1" smtClean="0"/>
              <a:t>popularised</a:t>
            </a:r>
            <a:r>
              <a:rPr lang="en-US" altLang="ru-RU" sz="2400" dirty="0" smtClean="0"/>
              <a:t> in England during the 1660s by King Charles II and his wife, it was not until the mid 19th century that the concept of afternoon tea first appeared. </a:t>
            </a:r>
          </a:p>
          <a:p>
            <a:pPr marL="0" indent="0" algn="just" eaLnBrk="1" hangingPunct="1">
              <a:lnSpc>
                <a:spcPct val="90000"/>
              </a:lnSpc>
              <a:buFont typeface="Wingdings 2" pitchFamily="18" charset="2"/>
              <a:buNone/>
              <a:defRPr/>
            </a:pPr>
            <a:endParaRPr lang="en-US" altLang="ru-RU" sz="2400" dirty="0" smtClean="0"/>
          </a:p>
          <a:p>
            <a:pPr algn="just" eaLnBrk="1" hangingPunct="1">
              <a:lnSpc>
                <a:spcPct val="90000"/>
              </a:lnSpc>
              <a:defRPr/>
            </a:pPr>
            <a:r>
              <a:rPr lang="ru-RU" altLang="ru-RU" sz="2400" dirty="0" smtClean="0"/>
              <a:t> </a:t>
            </a:r>
            <a:r>
              <a:rPr lang="en-US" altLang="ru-RU" sz="2400" dirty="0" smtClean="0"/>
              <a:t>Catherine of Braganza, wife of King Charles II of England </a:t>
            </a:r>
            <a:endParaRPr lang="ru-RU" altLang="ru-RU" sz="2400" dirty="0" smtClean="0"/>
          </a:p>
          <a:p>
            <a:pPr eaLnBrk="1" hangingPunct="1">
              <a:lnSpc>
                <a:spcPct val="90000"/>
              </a:lnSpc>
              <a:defRPr/>
            </a:pPr>
            <a:endParaRPr lang="ru-RU" altLang="ru-RU" sz="1700" dirty="0" smtClean="0"/>
          </a:p>
        </p:txBody>
      </p:sp>
      <p:sp>
        <p:nvSpPr>
          <p:cNvPr id="6148" name="Объект 3"/>
          <p:cNvSpPr>
            <a:spLocks noGrp="1"/>
          </p:cNvSpPr>
          <p:nvPr>
            <p:ph sz="half" idx="2"/>
          </p:nvPr>
        </p:nvSpPr>
        <p:spPr>
          <a:xfrm>
            <a:off x="179388" y="1773238"/>
            <a:ext cx="4392612" cy="4751387"/>
          </a:xfrm>
        </p:spPr>
        <p:txBody>
          <a:bodyPr>
            <a:normAutofit fontScale="92500" lnSpcReduction="10000"/>
          </a:bodyPr>
          <a:lstStyle/>
          <a:p>
            <a:pPr eaLnBrk="1" hangingPunct="1">
              <a:defRPr/>
            </a:pPr>
            <a:endParaRPr lang="ru-RU" altLang="ru-RU" dirty="0" smtClean="0"/>
          </a:p>
        </p:txBody>
      </p:sp>
      <p:pic>
        <p:nvPicPr>
          <p:cNvPr id="6149" name="Picture 4" descr="https://upload.wikimedia.org/wikipedia/commons/d/d4/Catherine_of_Braganza_-_Lely_1663-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8438"/>
            <a:ext cx="43561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0" y="0"/>
            <a:ext cx="9144000" cy="1600200"/>
          </a:xfrm>
        </p:spPr>
        <p:txBody>
          <a:bodyPr/>
          <a:lstStyle/>
          <a:p>
            <a:pPr algn="ctr" eaLnBrk="1" hangingPunct="1"/>
            <a:r>
              <a:rPr lang="en-US" altLang="ru-RU" smtClean="0">
                <a:cs typeface="Trebuchet MS" pitchFamily="34" charset="0"/>
              </a:rPr>
              <a:t>The   History  of  the distinctive English  tradition</a:t>
            </a:r>
            <a:endParaRPr lang="ru-RU" altLang="ru-RU" smtClean="0">
              <a:cs typeface="Trebuchet MS" pitchFamily="34" charset="0"/>
            </a:endParaRPr>
          </a:p>
        </p:txBody>
      </p:sp>
      <p:sp>
        <p:nvSpPr>
          <p:cNvPr id="7171" name="Объект 2"/>
          <p:cNvSpPr>
            <a:spLocks noGrp="1"/>
          </p:cNvSpPr>
          <p:nvPr>
            <p:ph sz="half" idx="1"/>
          </p:nvPr>
        </p:nvSpPr>
        <p:spPr>
          <a:xfrm>
            <a:off x="1" y="1268413"/>
            <a:ext cx="3851920" cy="1008062"/>
          </a:xfrm>
        </p:spPr>
        <p:txBody>
          <a:bodyPr/>
          <a:lstStyle/>
          <a:p>
            <a:pPr eaLnBrk="1" hangingPunct="1"/>
            <a:r>
              <a:rPr lang="en-US" altLang="ru-RU" dirty="0" smtClean="0"/>
              <a:t>Anna, the seventh Duchess of Bedford</a:t>
            </a:r>
            <a:endParaRPr lang="ru-RU" altLang="ru-RU" dirty="0" smtClean="0"/>
          </a:p>
          <a:p>
            <a:pPr eaLnBrk="1" hangingPunct="1"/>
            <a:endParaRPr lang="ru-RU" altLang="ru-RU" dirty="0" smtClean="0"/>
          </a:p>
        </p:txBody>
      </p:sp>
      <p:sp>
        <p:nvSpPr>
          <p:cNvPr id="7172" name="Объект 3"/>
          <p:cNvSpPr>
            <a:spLocks noGrp="1"/>
          </p:cNvSpPr>
          <p:nvPr>
            <p:ph sz="half" idx="2"/>
          </p:nvPr>
        </p:nvSpPr>
        <p:spPr>
          <a:xfrm>
            <a:off x="4067175" y="1341438"/>
            <a:ext cx="4752975" cy="5405437"/>
          </a:xfrm>
        </p:spPr>
        <p:txBody>
          <a:bodyPr/>
          <a:lstStyle/>
          <a:p>
            <a:pPr algn="just" eaLnBrk="1" hangingPunct="1">
              <a:lnSpc>
                <a:spcPct val="90000"/>
              </a:lnSpc>
              <a:defRPr/>
            </a:pPr>
            <a:r>
              <a:rPr lang="en-US" altLang="ru-RU" dirty="0" smtClean="0"/>
              <a:t>Afternoon tea was introduced in England by Anna, the seventh Duchess of Bedford, who was the maid of honor of Queen Victoria, in the year 1840. The Duchess usually became hungry around four o'clock in the afternoon. The evening meal was served late at eight o'clock, thus leaving a long period of time between lunch and dinner. The Duchess asked to bring a tray of tea, bread and butter and cake to her room during the late afternoon. This became a habit of hers and she began inviting friends to join her.</a:t>
            </a:r>
          </a:p>
          <a:p>
            <a:pPr marL="0" indent="0" algn="just" eaLnBrk="1" hangingPunct="1">
              <a:lnSpc>
                <a:spcPct val="90000"/>
              </a:lnSpc>
              <a:buFont typeface="Wingdings 2" pitchFamily="18" charset="2"/>
              <a:buNone/>
              <a:defRPr/>
            </a:pPr>
            <a:endParaRPr lang="ru-RU" altLang="ru-RU" dirty="0" smtClean="0"/>
          </a:p>
          <a:p>
            <a:pPr algn="just" eaLnBrk="1" hangingPunct="1">
              <a:lnSpc>
                <a:spcPct val="90000"/>
              </a:lnSpc>
              <a:defRPr/>
            </a:pPr>
            <a:r>
              <a:rPr lang="en-US" altLang="ru-RU" dirty="0" smtClean="0"/>
              <a:t>This pause for tea became a fashionable social event.</a:t>
            </a:r>
            <a:endParaRPr lang="ru-RU" altLang="ru-RU" dirty="0" smtClean="0"/>
          </a:p>
          <a:p>
            <a:pPr eaLnBrk="1" hangingPunct="1">
              <a:defRPr/>
            </a:pPr>
            <a:endParaRPr lang="ru-RU" altLang="ru-RU" dirty="0" smtClean="0"/>
          </a:p>
        </p:txBody>
      </p:sp>
      <p:pic>
        <p:nvPicPr>
          <p:cNvPr id="7173" name="Picture 2" descr="https://upload.wikimedia.org/wikipedia/commons/f/f4/Anna_Maria%2C_Marchioness_of_Tavist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370522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250825" y="146050"/>
            <a:ext cx="6121400" cy="1050925"/>
          </a:xfrm>
        </p:spPr>
        <p:txBody>
          <a:bodyPr/>
          <a:lstStyle/>
          <a:p>
            <a:pPr algn="ctr" eaLnBrk="1" hangingPunct="1"/>
            <a:r>
              <a:rPr lang="en-US" altLang="ru-RU" smtClean="0">
                <a:cs typeface="Trebuchet MS" pitchFamily="34" charset="0"/>
              </a:rPr>
              <a:t>Tea Moralities</a:t>
            </a:r>
            <a:endParaRPr lang="ru-RU" altLang="ru-RU" smtClean="0">
              <a:cs typeface="Trebuchet MS" pitchFamily="34" charset="0"/>
            </a:endParaRPr>
          </a:p>
        </p:txBody>
      </p:sp>
      <p:sp>
        <p:nvSpPr>
          <p:cNvPr id="3" name="Объект 2"/>
          <p:cNvSpPr>
            <a:spLocks noGrp="1"/>
          </p:cNvSpPr>
          <p:nvPr>
            <p:ph sz="half" idx="1"/>
          </p:nvPr>
        </p:nvSpPr>
        <p:spPr>
          <a:xfrm>
            <a:off x="0" y="6092825"/>
            <a:ext cx="3924300" cy="765175"/>
          </a:xfrm>
        </p:spPr>
        <p:txBody>
          <a:bodyPr rtlCol="0"/>
          <a:lstStyle/>
          <a:p>
            <a:pPr eaLnBrk="1" fontAlgn="auto" hangingPunct="1">
              <a:buFont typeface="Wingdings 2" charset="2"/>
              <a:buChar char=""/>
              <a:defRPr/>
            </a:pPr>
            <a:r>
              <a:rPr lang="en-US" b="1" dirty="0"/>
              <a:t>Queen Victoria</a:t>
            </a:r>
          </a:p>
          <a:p>
            <a:pPr marL="0" indent="0" eaLnBrk="1" fontAlgn="auto" hangingPunct="1">
              <a:buFont typeface="Wingdings 2" charset="2"/>
              <a:buNone/>
              <a:defRPr/>
            </a:pPr>
            <a:endParaRPr lang="en-US" b="1" dirty="0"/>
          </a:p>
          <a:p>
            <a:pPr eaLnBrk="1" fontAlgn="auto" hangingPunct="1">
              <a:buFont typeface="Wingdings 2" charset="2"/>
              <a:buChar char=""/>
              <a:defRPr/>
            </a:pPr>
            <a:endParaRPr lang="ru-RU" dirty="0"/>
          </a:p>
        </p:txBody>
      </p:sp>
      <p:sp>
        <p:nvSpPr>
          <p:cNvPr id="8196" name="Объект 3"/>
          <p:cNvSpPr>
            <a:spLocks noGrp="1"/>
          </p:cNvSpPr>
          <p:nvPr>
            <p:ph sz="half" idx="2"/>
          </p:nvPr>
        </p:nvSpPr>
        <p:spPr>
          <a:xfrm>
            <a:off x="3563938" y="4652963"/>
            <a:ext cx="5580062" cy="2205037"/>
          </a:xfrm>
        </p:spPr>
        <p:txBody>
          <a:bodyPr/>
          <a:lstStyle/>
          <a:p>
            <a:pPr eaLnBrk="1" hangingPunct="1"/>
            <a:r>
              <a:rPr lang="en-US" altLang="ru-RU" smtClean="0"/>
              <a:t>At the end of the XIX century Queen Victoria wrote a book on tea etiquette “Tea Moralities”, which is known to every true tea connoisseur.</a:t>
            </a:r>
            <a:endParaRPr lang="ru-RU" altLang="ru-RU" smtClean="0"/>
          </a:p>
        </p:txBody>
      </p:sp>
      <p:pic>
        <p:nvPicPr>
          <p:cNvPr id="8197" name="Picture 2" descr="http://cs5.livemaster.ru/storage/e5/f3/68f46c3f4c992d972a5f55041d4u--dlya-doma-interera-shkatulka-dlya-chaya-t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275" y="981075"/>
            <a:ext cx="469265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http://www.fineartlib.info/plugins/p17_image_gallery/images/11/32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41438"/>
            <a:ext cx="33893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916832"/>
            <a:ext cx="7704856" cy="3416320"/>
          </a:xfrm>
          <a:prstGeom prst="rect">
            <a:avLst/>
          </a:prstGeom>
        </p:spPr>
        <p:txBody>
          <a:bodyPr wrap="square">
            <a:spAutoFit/>
          </a:bodyPr>
          <a:lstStyle/>
          <a:p>
            <a:pPr algn="just" eaLnBrk="1" fontAlgn="auto" hangingPunct="1">
              <a:defRPr/>
            </a:pPr>
            <a:r>
              <a:rPr lang="ru-RU" dirty="0"/>
              <a:t>Блестящему перу королевы принадлежит сочинение «</a:t>
            </a:r>
            <a:r>
              <a:rPr lang="ru-RU" dirty="0" err="1"/>
              <a:t>Tea</a:t>
            </a:r>
            <a:r>
              <a:rPr lang="ru-RU" dirty="0"/>
              <a:t> </a:t>
            </a:r>
            <a:r>
              <a:rPr lang="ru-RU" dirty="0" err="1"/>
              <a:t>Moralities</a:t>
            </a:r>
            <a:r>
              <a:rPr lang="ru-RU" dirty="0"/>
              <a:t>», собственноручно ею написанные правила чайного этикета. Эти правила серьезно повлияли на современный чайный этикет и легли в основу европейских традиций делового общения. Вот некоторые из этих правил</a:t>
            </a:r>
            <a:r>
              <a:rPr lang="en-US" dirty="0"/>
              <a:t>.</a:t>
            </a:r>
            <a:endParaRPr lang="ru-RU" dirty="0"/>
          </a:p>
          <a:p>
            <a:pPr marL="0" indent="0" algn="just" eaLnBrk="1" fontAlgn="auto" hangingPunct="1">
              <a:buFont typeface="Wingdings 2" charset="2"/>
              <a:buNone/>
              <a:defRPr/>
            </a:pPr>
            <a:endParaRPr lang="ru-RU" b="1" i="1" dirty="0" smtClean="0"/>
          </a:p>
          <a:p>
            <a:pPr marL="0" indent="0" algn="just" eaLnBrk="1" fontAlgn="auto" hangingPunct="1">
              <a:buFont typeface="Wingdings 2" charset="2"/>
              <a:buNone/>
              <a:defRPr/>
            </a:pPr>
            <a:r>
              <a:rPr lang="ru-RU" b="1" i="1" dirty="0" smtClean="0"/>
              <a:t>1. </a:t>
            </a:r>
            <a:r>
              <a:rPr lang="en-US" b="1" i="1" dirty="0"/>
              <a:t>You must lay sugar in the tea carefully. </a:t>
            </a:r>
            <a:r>
              <a:rPr lang="en-US" i="1" dirty="0"/>
              <a:t> </a:t>
            </a:r>
            <a:endParaRPr lang="ru-RU" dirty="0"/>
          </a:p>
          <a:p>
            <a:pPr marL="0" indent="0" algn="just" eaLnBrk="1" fontAlgn="auto" hangingPunct="1">
              <a:buFont typeface="Wingdings 2" charset="2"/>
              <a:buNone/>
              <a:defRPr/>
            </a:pPr>
            <a:r>
              <a:rPr lang="ru-RU" b="1" i="1" dirty="0" smtClean="0"/>
              <a:t>2. </a:t>
            </a:r>
            <a:r>
              <a:rPr lang="en-US" b="1" i="1" dirty="0"/>
              <a:t>You must eat the pie with the help of spoon but not hands. </a:t>
            </a:r>
            <a:endParaRPr lang="ru-RU" dirty="0"/>
          </a:p>
          <a:p>
            <a:pPr marL="0" indent="0" algn="just" eaLnBrk="1" fontAlgn="auto" hangingPunct="1">
              <a:buFont typeface="Wingdings 2" charset="2"/>
              <a:buNone/>
              <a:defRPr/>
            </a:pPr>
            <a:r>
              <a:rPr lang="ru-RU" b="1" i="1" dirty="0" smtClean="0"/>
              <a:t>3. </a:t>
            </a:r>
            <a:r>
              <a:rPr lang="en-US" b="1" i="1" dirty="0"/>
              <a:t>You mustn’t tap the spoon for a cup stirring tea.</a:t>
            </a:r>
            <a:endParaRPr lang="ru-RU" dirty="0"/>
          </a:p>
          <a:p>
            <a:pPr marL="0" indent="0" algn="just" eaLnBrk="1" fontAlgn="auto" hangingPunct="1">
              <a:buFont typeface="Wingdings 2" charset="2"/>
              <a:buNone/>
              <a:defRPr/>
            </a:pPr>
            <a:r>
              <a:rPr lang="ru-RU" b="1" i="1" dirty="0"/>
              <a:t>4</a:t>
            </a:r>
            <a:r>
              <a:rPr lang="ru-RU" b="1" i="1" dirty="0" smtClean="0"/>
              <a:t>. </a:t>
            </a:r>
            <a:r>
              <a:rPr lang="en-US" b="1" i="1" dirty="0"/>
              <a:t>During drinking tea Englishmen speak only about pleasant things. </a:t>
            </a:r>
            <a:endParaRPr lang="ru-RU" dirty="0"/>
          </a:p>
        </p:txBody>
      </p:sp>
      <p:sp>
        <p:nvSpPr>
          <p:cNvPr id="4" name="Прямоугольник 3"/>
          <p:cNvSpPr/>
          <p:nvPr/>
        </p:nvSpPr>
        <p:spPr>
          <a:xfrm>
            <a:off x="1475656" y="701988"/>
            <a:ext cx="5760640" cy="1077218"/>
          </a:xfrm>
          <a:prstGeom prst="rect">
            <a:avLst/>
          </a:prstGeom>
        </p:spPr>
        <p:txBody>
          <a:bodyPr wrap="square">
            <a:spAutoFit/>
          </a:bodyPr>
          <a:lstStyle/>
          <a:p>
            <a:pPr algn="ctr"/>
            <a:r>
              <a:rPr lang="ru-RU" sz="3200" dirty="0">
                <a:latin typeface="Georgia" panose="02040502050405020303" pitchFamily="18" charset="0"/>
              </a:rPr>
              <a:t>П</a:t>
            </a:r>
            <a:r>
              <a:rPr lang="ru-RU" sz="3200" dirty="0" smtClean="0">
                <a:latin typeface="Georgia" panose="02040502050405020303" pitchFamily="18" charset="0"/>
              </a:rPr>
              <a:t>равила чайного этикета «</a:t>
            </a:r>
            <a:r>
              <a:rPr lang="ru-RU" sz="3200" dirty="0" err="1" smtClean="0">
                <a:latin typeface="Georgia" panose="02040502050405020303" pitchFamily="18" charset="0"/>
              </a:rPr>
              <a:t>Tea</a:t>
            </a:r>
            <a:r>
              <a:rPr lang="ru-RU" sz="3200" dirty="0" smtClean="0">
                <a:latin typeface="Georgia" panose="02040502050405020303" pitchFamily="18" charset="0"/>
              </a:rPr>
              <a:t> </a:t>
            </a:r>
            <a:r>
              <a:rPr lang="ru-RU" sz="3200" dirty="0" err="1" smtClean="0">
                <a:latin typeface="Georgia" panose="02040502050405020303" pitchFamily="18" charset="0"/>
              </a:rPr>
              <a:t>Moralities</a:t>
            </a:r>
            <a:r>
              <a:rPr lang="ru-RU" sz="3200" dirty="0" smtClean="0">
                <a:latin typeface="Georgia" panose="02040502050405020303" pitchFamily="18" charset="0"/>
              </a:rPr>
              <a:t>»</a:t>
            </a:r>
            <a:endParaRPr lang="ru-RU" sz="3200" dirty="0">
              <a:latin typeface="Georgia" panose="02040502050405020303" pitchFamily="18" charset="0"/>
            </a:endParaRPr>
          </a:p>
        </p:txBody>
      </p:sp>
    </p:spTree>
    <p:extLst>
      <p:ext uri="{BB962C8B-B14F-4D97-AF65-F5344CB8AC3E}">
        <p14:creationId xmlns:p14="http://schemas.microsoft.com/office/powerpoint/2010/main" val="2098950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009650" y="476673"/>
            <a:ext cx="7123113" cy="864095"/>
          </a:xfrm>
        </p:spPr>
        <p:txBody>
          <a:bodyPr/>
          <a:lstStyle/>
          <a:p>
            <a:pPr algn="ctr" eaLnBrk="1" hangingPunct="1"/>
            <a:r>
              <a:rPr lang="en-US" altLang="ru-RU" dirty="0" smtClean="0">
                <a:cs typeface="Trebuchet MS" pitchFamily="34" charset="0"/>
              </a:rPr>
              <a:t>Table </a:t>
            </a:r>
            <a:r>
              <a:rPr lang="en-US" altLang="ru-RU" dirty="0" smtClean="0">
                <a:cs typeface="Trebuchet MS" pitchFamily="34" charset="0"/>
              </a:rPr>
              <a:t>appointments</a:t>
            </a:r>
            <a:r>
              <a:rPr lang="ru-RU" altLang="ru-RU" dirty="0" smtClean="0">
                <a:cs typeface="Trebuchet MS" pitchFamily="34" charset="0"/>
              </a:rPr>
              <a:t/>
            </a:r>
            <a:br>
              <a:rPr lang="ru-RU" altLang="ru-RU" dirty="0" smtClean="0">
                <a:cs typeface="Trebuchet MS" pitchFamily="34" charset="0"/>
              </a:rPr>
            </a:br>
            <a:endParaRPr lang="ru-RU" altLang="ru-RU" dirty="0" smtClean="0">
              <a:cs typeface="Trebuchet MS" pitchFamily="34" charset="0"/>
            </a:endParaRPr>
          </a:p>
        </p:txBody>
      </p:sp>
      <p:sp>
        <p:nvSpPr>
          <p:cNvPr id="9219" name="Объект 2"/>
          <p:cNvSpPr>
            <a:spLocks noGrp="1"/>
          </p:cNvSpPr>
          <p:nvPr>
            <p:ph sz="half" idx="1"/>
          </p:nvPr>
        </p:nvSpPr>
        <p:spPr>
          <a:xfrm>
            <a:off x="107504" y="5732463"/>
            <a:ext cx="4464496" cy="864889"/>
          </a:xfrm>
        </p:spPr>
        <p:txBody>
          <a:bodyPr/>
          <a:lstStyle/>
          <a:p>
            <a:pPr eaLnBrk="1" hangingPunct="1"/>
            <a:r>
              <a:rPr lang="en-US" altLang="ru-RU" dirty="0" smtClean="0"/>
              <a:t>One-color table cloth. White or blue (better white).</a:t>
            </a:r>
            <a:endParaRPr lang="ru-RU" altLang="ru-RU" dirty="0" smtClean="0"/>
          </a:p>
        </p:txBody>
      </p:sp>
      <p:sp>
        <p:nvSpPr>
          <p:cNvPr id="9220" name="Объект 3"/>
          <p:cNvSpPr>
            <a:spLocks noGrp="1"/>
          </p:cNvSpPr>
          <p:nvPr>
            <p:ph sz="half" idx="2"/>
          </p:nvPr>
        </p:nvSpPr>
        <p:spPr>
          <a:xfrm>
            <a:off x="5148263" y="5516563"/>
            <a:ext cx="3995737" cy="1152797"/>
          </a:xfrm>
        </p:spPr>
        <p:txBody>
          <a:bodyPr/>
          <a:lstStyle/>
          <a:p>
            <a:pPr algn="ctr" eaLnBrk="1" hangingPunct="1"/>
            <a:r>
              <a:rPr lang="en-US" altLang="ru-RU" dirty="0" smtClean="0"/>
              <a:t>Serviettes</a:t>
            </a:r>
            <a:endParaRPr lang="ru-RU" altLang="ru-RU" dirty="0" smtClean="0"/>
          </a:p>
        </p:txBody>
      </p:sp>
      <p:pic>
        <p:nvPicPr>
          <p:cNvPr id="9221" name="Picture 2" descr="http://photo-server.ru/uploaded/07-12-2011/resized/image13232068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247775"/>
            <a:ext cx="4067175"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http://www.teaizmailovo.ru/teaimages/postimg/images/1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2000250"/>
            <a:ext cx="4946651"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009650" y="548681"/>
            <a:ext cx="7123113" cy="936104"/>
          </a:xfrm>
        </p:spPr>
        <p:txBody>
          <a:bodyPr/>
          <a:lstStyle/>
          <a:p>
            <a:pPr algn="ctr" eaLnBrk="1" hangingPunct="1"/>
            <a:r>
              <a:rPr lang="en-US" altLang="ru-RU" dirty="0" smtClean="0">
                <a:cs typeface="Trebuchet MS" pitchFamily="34" charset="0"/>
              </a:rPr>
              <a:t>Table appointments</a:t>
            </a:r>
            <a:endParaRPr lang="ru-RU" altLang="ru-RU" dirty="0" smtClean="0">
              <a:cs typeface="Trebuchet MS" pitchFamily="34" charset="0"/>
            </a:endParaRPr>
          </a:p>
        </p:txBody>
      </p:sp>
      <p:sp>
        <p:nvSpPr>
          <p:cNvPr id="10243" name="Объект 2"/>
          <p:cNvSpPr>
            <a:spLocks noGrp="1"/>
          </p:cNvSpPr>
          <p:nvPr>
            <p:ph sz="half" idx="1"/>
          </p:nvPr>
        </p:nvSpPr>
        <p:spPr>
          <a:xfrm>
            <a:off x="179512" y="5445125"/>
            <a:ext cx="3744788" cy="1412875"/>
          </a:xfrm>
        </p:spPr>
        <p:txBody>
          <a:bodyPr/>
          <a:lstStyle/>
          <a:p>
            <a:pPr eaLnBrk="1" hangingPunct="1"/>
            <a:r>
              <a:rPr lang="en-US" altLang="ru-RU" dirty="0" smtClean="0"/>
              <a:t>A small vase with flowers. </a:t>
            </a:r>
            <a:endParaRPr lang="ru-RU" altLang="ru-RU" dirty="0" smtClean="0"/>
          </a:p>
        </p:txBody>
      </p:sp>
      <p:sp>
        <p:nvSpPr>
          <p:cNvPr id="10244" name="Объект 3"/>
          <p:cNvSpPr>
            <a:spLocks noGrp="1"/>
          </p:cNvSpPr>
          <p:nvPr>
            <p:ph sz="half" idx="2"/>
          </p:nvPr>
        </p:nvSpPr>
        <p:spPr>
          <a:xfrm>
            <a:off x="4662488" y="5732463"/>
            <a:ext cx="4085976" cy="1125537"/>
          </a:xfrm>
        </p:spPr>
        <p:txBody>
          <a:bodyPr/>
          <a:lstStyle/>
          <a:p>
            <a:pPr eaLnBrk="1" hangingPunct="1"/>
            <a:r>
              <a:rPr lang="en-US" altLang="ru-RU" dirty="0" smtClean="0"/>
              <a:t>A fork and a knife for every tea-drinking person.</a:t>
            </a:r>
            <a:endParaRPr lang="ru-RU" altLang="ru-RU" dirty="0" smtClean="0"/>
          </a:p>
          <a:p>
            <a:pPr eaLnBrk="1" hangingPunct="1"/>
            <a:endParaRPr lang="ru-RU" altLang="ru-RU" dirty="0" smtClean="0"/>
          </a:p>
        </p:txBody>
      </p:sp>
      <p:pic>
        <p:nvPicPr>
          <p:cNvPr id="10245" name="Picture 2" descr="https://im0-tub-ru.yandex.net/i?id=8afd038976d81082d6b25448314de2c9&amp;n=33&amp;h=215&amp;w=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1700213"/>
            <a:ext cx="3095625"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http://cdn2.hubspot.net/hub/419889/file-2503439862-png/Plate.png?t=1466539233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0" y="2293938"/>
            <a:ext cx="5492750"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TM01972873[[fn=Лето]]</Template>
  <TotalTime>1231</TotalTime>
  <Words>1086</Words>
  <Application>Microsoft Office PowerPoint</Application>
  <PresentationFormat>Экран (4:3)</PresentationFormat>
  <Paragraphs>145</Paragraphs>
  <Slides>24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24</vt:i4>
      </vt:variant>
    </vt:vector>
  </HeadingPairs>
  <TitlesOfParts>
    <vt:vector size="32" baseType="lpstr">
      <vt:lpstr>Verdana</vt:lpstr>
      <vt:lpstr>Arial</vt:lpstr>
      <vt:lpstr>Trebuchet MS</vt:lpstr>
      <vt:lpstr>Wingdings 2</vt:lpstr>
      <vt:lpstr>Calibri</vt:lpstr>
      <vt:lpstr>Georgia</vt:lpstr>
      <vt:lpstr>Times New Roman</vt:lpstr>
      <vt:lpstr>Summer</vt:lpstr>
      <vt:lpstr>5 o’clock tea</vt:lpstr>
      <vt:lpstr>«Легче представить Британию без Королевы, чем без чая» , - шутят англичане. </vt:lpstr>
      <vt:lpstr>Useful words to remember:</vt:lpstr>
      <vt:lpstr>Why do Englishmen drink tea at exactly this time of the day?</vt:lpstr>
      <vt:lpstr>The   History  of  the distinctive English  tradition</vt:lpstr>
      <vt:lpstr>Tea Moralities</vt:lpstr>
      <vt:lpstr>Презентация PowerPoint</vt:lpstr>
      <vt:lpstr>Table appointments </vt:lpstr>
      <vt:lpstr>Table appointments</vt:lpstr>
      <vt:lpstr>Презентация PowerPoint</vt:lpstr>
      <vt:lpstr>A tea strainer </vt:lpstr>
      <vt:lpstr>Tea </vt:lpstr>
      <vt:lpstr>Traditional afternoon tea consists of a variety of sandwiches (thinly sliced cucumber sandwiches (finger sandwiches), and various cakes and buns (scones).</vt:lpstr>
      <vt:lpstr>Scones</vt:lpstr>
      <vt:lpstr>The English tea ceremony</vt:lpstr>
      <vt:lpstr>Презентация PowerPoint</vt:lpstr>
      <vt:lpstr>Tea-cozy </vt:lpstr>
      <vt:lpstr>Do you know how to make traditional English tea? Put the actions in the right order to make a recipe. </vt:lpstr>
      <vt:lpstr>Translate English proverbs about tea into Russian</vt:lpstr>
      <vt:lpstr>Match the idioms in English to their meanings in Russian</vt:lpstr>
      <vt:lpstr>Make words of jumbled letters</vt:lpstr>
      <vt:lpstr>Pronounce Tongue-twisters </vt:lpstr>
      <vt:lpstr>Выдающийся британский премьер-министр XIX века сэр Уильям Гладстон (William Gladstone) посвятил чаю белый стих: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o’clock tea</dc:title>
  <dc:creator>шурик</dc:creator>
  <cp:lastModifiedBy>Sveta</cp:lastModifiedBy>
  <cp:revision>89</cp:revision>
  <dcterms:created xsi:type="dcterms:W3CDTF">2016-07-29T09:51:47Z</dcterms:created>
  <dcterms:modified xsi:type="dcterms:W3CDTF">2023-01-22T17:31:22Z</dcterms:modified>
</cp:coreProperties>
</file>